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37"/>
  </p:notesMasterIdLst>
  <p:sldIdLst>
    <p:sldId id="395" r:id="rId3"/>
    <p:sldId id="590" r:id="rId4"/>
    <p:sldId id="584" r:id="rId5"/>
    <p:sldId id="595" r:id="rId6"/>
    <p:sldId id="588" r:id="rId7"/>
    <p:sldId id="589" r:id="rId8"/>
    <p:sldId id="257" r:id="rId9"/>
    <p:sldId id="272" r:id="rId10"/>
    <p:sldId id="570" r:id="rId11"/>
    <p:sldId id="432" r:id="rId12"/>
    <p:sldId id="596" r:id="rId13"/>
    <p:sldId id="433" r:id="rId14"/>
    <p:sldId id="435" r:id="rId15"/>
    <p:sldId id="267" r:id="rId16"/>
    <p:sldId id="263" r:id="rId17"/>
    <p:sldId id="264" r:id="rId18"/>
    <p:sldId id="397" r:id="rId19"/>
    <p:sldId id="400" r:id="rId20"/>
    <p:sldId id="401" r:id="rId21"/>
    <p:sldId id="436" r:id="rId22"/>
    <p:sldId id="440" r:id="rId23"/>
    <p:sldId id="441" r:id="rId24"/>
    <p:sldId id="450" r:id="rId25"/>
    <p:sldId id="574" r:id="rId26"/>
    <p:sldId id="572" r:id="rId27"/>
    <p:sldId id="585" r:id="rId28"/>
    <p:sldId id="448" r:id="rId29"/>
    <p:sldId id="416" r:id="rId30"/>
    <p:sldId id="418" r:id="rId31"/>
    <p:sldId id="420" r:id="rId32"/>
    <p:sldId id="419" r:id="rId33"/>
    <p:sldId id="422" r:id="rId34"/>
    <p:sldId id="586" r:id="rId35"/>
    <p:sldId id="424" r:id="rId36"/>
    <p:sldId id="425" r:id="rId37"/>
    <p:sldId id="426" r:id="rId38"/>
    <p:sldId id="329" r:id="rId39"/>
    <p:sldId id="358" r:id="rId40"/>
    <p:sldId id="359" r:id="rId41"/>
    <p:sldId id="361" r:id="rId42"/>
    <p:sldId id="360" r:id="rId43"/>
    <p:sldId id="362" r:id="rId44"/>
    <p:sldId id="364" r:id="rId45"/>
    <p:sldId id="363" r:id="rId46"/>
    <p:sldId id="575" r:id="rId47"/>
    <p:sldId id="374" r:id="rId48"/>
    <p:sldId id="365" r:id="rId49"/>
    <p:sldId id="577" r:id="rId50"/>
    <p:sldId id="375" r:id="rId51"/>
    <p:sldId id="366" r:id="rId52"/>
    <p:sldId id="578" r:id="rId53"/>
    <p:sldId id="376" r:id="rId54"/>
    <p:sldId id="367" r:id="rId55"/>
    <p:sldId id="580" r:id="rId56"/>
    <p:sldId id="388" r:id="rId57"/>
    <p:sldId id="260" r:id="rId58"/>
    <p:sldId id="389" r:id="rId59"/>
    <p:sldId id="581" r:id="rId60"/>
    <p:sldId id="390" r:id="rId61"/>
    <p:sldId id="392" r:id="rId62"/>
    <p:sldId id="391" r:id="rId63"/>
    <p:sldId id="597" r:id="rId64"/>
    <p:sldId id="598" r:id="rId65"/>
    <p:sldId id="605" r:id="rId66"/>
    <p:sldId id="604" r:id="rId67"/>
    <p:sldId id="603" r:id="rId68"/>
    <p:sldId id="602" r:id="rId69"/>
    <p:sldId id="601" r:id="rId70"/>
    <p:sldId id="606" r:id="rId71"/>
    <p:sldId id="427" r:id="rId72"/>
    <p:sldId id="520" r:id="rId73"/>
    <p:sldId id="521" r:id="rId74"/>
    <p:sldId id="523" r:id="rId75"/>
    <p:sldId id="524" r:id="rId76"/>
    <p:sldId id="607" r:id="rId77"/>
    <p:sldId id="609" r:id="rId78"/>
    <p:sldId id="622" r:id="rId79"/>
    <p:sldId id="608" r:id="rId80"/>
    <p:sldId id="615" r:id="rId81"/>
    <p:sldId id="621" r:id="rId82"/>
    <p:sldId id="620" r:id="rId83"/>
    <p:sldId id="623" r:id="rId84"/>
    <p:sldId id="624" r:id="rId85"/>
    <p:sldId id="625" r:id="rId86"/>
    <p:sldId id="627" r:id="rId87"/>
    <p:sldId id="626" r:id="rId88"/>
    <p:sldId id="429" r:id="rId89"/>
    <p:sldId id="528" r:id="rId90"/>
    <p:sldId id="529" r:id="rId91"/>
    <p:sldId id="530" r:id="rId92"/>
    <p:sldId id="531" r:id="rId93"/>
    <p:sldId id="532" r:id="rId94"/>
    <p:sldId id="533" r:id="rId95"/>
    <p:sldId id="534" r:id="rId96"/>
    <p:sldId id="536" r:id="rId97"/>
    <p:sldId id="538" r:id="rId98"/>
    <p:sldId id="539" r:id="rId99"/>
    <p:sldId id="549" r:id="rId100"/>
    <p:sldId id="543" r:id="rId101"/>
    <p:sldId id="544" r:id="rId102"/>
    <p:sldId id="545" r:id="rId103"/>
    <p:sldId id="546" r:id="rId104"/>
    <p:sldId id="547" r:id="rId105"/>
    <p:sldId id="550" r:id="rId106"/>
    <p:sldId id="553" r:id="rId107"/>
    <p:sldId id="556" r:id="rId108"/>
    <p:sldId id="431" r:id="rId109"/>
    <p:sldId id="558" r:id="rId110"/>
    <p:sldId id="559" r:id="rId111"/>
    <p:sldId id="560" r:id="rId112"/>
    <p:sldId id="561" r:id="rId113"/>
    <p:sldId id="562" r:id="rId114"/>
    <p:sldId id="563" r:id="rId115"/>
    <p:sldId id="564" r:id="rId116"/>
    <p:sldId id="565" r:id="rId117"/>
    <p:sldId id="568" r:id="rId118"/>
    <p:sldId id="628" r:id="rId119"/>
    <p:sldId id="629" r:id="rId120"/>
    <p:sldId id="630" r:id="rId121"/>
    <p:sldId id="631" r:id="rId122"/>
    <p:sldId id="632" r:id="rId123"/>
    <p:sldId id="634" r:id="rId124"/>
    <p:sldId id="633" r:id="rId125"/>
    <p:sldId id="635" r:id="rId126"/>
    <p:sldId id="636" r:id="rId127"/>
    <p:sldId id="637" r:id="rId128"/>
    <p:sldId id="638" r:id="rId129"/>
    <p:sldId id="639" r:id="rId130"/>
    <p:sldId id="640" r:id="rId131"/>
    <p:sldId id="641" r:id="rId132"/>
    <p:sldId id="642" r:id="rId133"/>
    <p:sldId id="644" r:id="rId134"/>
    <p:sldId id="645" r:id="rId135"/>
    <p:sldId id="646" r:id="rId136"/>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4369" autoAdjust="0"/>
  </p:normalViewPr>
  <p:slideViewPr>
    <p:cSldViewPr>
      <p:cViewPr>
        <p:scale>
          <a:sx n="100" d="100"/>
          <a:sy n="100" d="100"/>
        </p:scale>
        <p:origin x="284" y="-1580"/>
      </p:cViewPr>
      <p:guideLst>
        <p:guide orient="horz" pos="2160"/>
        <p:guide pos="2880"/>
      </p:guideLst>
    </p:cSldViewPr>
  </p:slideViewPr>
  <p:notesTextViewPr>
    <p:cViewPr>
      <p:scale>
        <a:sx n="3" d="2"/>
        <a:sy n="3" d="2"/>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hsaidatta Pasupuleti" userId="0c22c71ff95c3042" providerId="LiveId" clId="{22D584A9-7BFE-4232-AE21-1B01C030F23C}"/>
    <pc:docChg chg="modSld">
      <pc:chgData name="Rohithsaidatta Pasupuleti" userId="0c22c71ff95c3042" providerId="LiveId" clId="{22D584A9-7BFE-4232-AE21-1B01C030F23C}" dt="2024-03-18T02:58:06.881" v="1" actId="20577"/>
      <pc:docMkLst>
        <pc:docMk/>
      </pc:docMkLst>
      <pc:sldChg chg="modNotesTx">
        <pc:chgData name="Rohithsaidatta Pasupuleti" userId="0c22c71ff95c3042" providerId="LiveId" clId="{22D584A9-7BFE-4232-AE21-1B01C030F23C}" dt="2024-03-18T02:58:06.881" v="1" actId="20577"/>
        <pc:sldMkLst>
          <pc:docMk/>
          <pc:sldMk cId="0" sldId="3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3/18/2024</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91446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redswitches.com/blog/what-is-cloud-computin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redswitches.com/blog/server-scalin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 is about the safeguarding of data, whereas privacy is about the safeguarding of user identity</a:t>
            </a:r>
            <a:r>
              <a:rPr lang="en-US" sz="1200" b="0" i="0" kern="1200" dirty="0">
                <a:solidFill>
                  <a:schemeClr val="tx1"/>
                </a:solidFill>
                <a:effectLst/>
                <a:latin typeface="+mn-lt"/>
                <a:ea typeface="+mn-ea"/>
                <a:cs typeface="+mn-cs"/>
              </a:rPr>
              <a:t>. ... Security refers to protection against the unauthorized access of data</a:t>
            </a:r>
          </a:p>
          <a:p>
            <a:r>
              <a:rPr lang="en-US" sz="1200" b="0" i="0" kern="1200" dirty="0">
                <a:solidFill>
                  <a:schemeClr val="tx1"/>
                </a:solidFill>
                <a:effectLst/>
                <a:latin typeface="+mn-lt"/>
                <a:ea typeface="+mn-ea"/>
                <a:cs typeface="+mn-cs"/>
              </a:rPr>
              <a:t>Parallel</a:t>
            </a:r>
            <a:r>
              <a:rPr lang="en-US" sz="1200" b="0" i="0" kern="1200" baseline="0" dirty="0">
                <a:solidFill>
                  <a:schemeClr val="tx1"/>
                </a:solidFill>
                <a:effectLst/>
                <a:latin typeface="+mn-lt"/>
                <a:ea typeface="+mn-ea"/>
                <a:cs typeface="+mn-cs"/>
              </a:rPr>
              <a:t> and distributed programming model</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2</a:t>
            </a:fld>
            <a:endParaRPr lang="en-US"/>
          </a:p>
        </p:txBody>
      </p:sp>
    </p:spTree>
    <p:extLst>
      <p:ext uri="{BB962C8B-B14F-4D97-AF65-F5344CB8AC3E}">
        <p14:creationId xmlns:p14="http://schemas.microsoft.com/office/powerpoint/2010/main" val="3252856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圖像版面配置區 1"/>
          <p:cNvSpPr>
            <a:spLocks noGrp="1" noRot="1" noChangeAspect="1" noTextEdit="1"/>
          </p:cNvSpPr>
          <p:nvPr>
            <p:ph type="sldImg"/>
          </p:nvPr>
        </p:nvSpPr>
        <p:spPr>
          <a:ln/>
        </p:spPr>
      </p:sp>
      <p:sp>
        <p:nvSpPr>
          <p:cNvPr id="276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276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B27FE1D-3404-4A86-AD56-5F01C2D8A7E6}" type="slidenum">
              <a:rPr lang="en-US" altLang="zh-TW">
                <a:latin typeface="Arial" panose="020B0604020202020204" pitchFamily="34" charset="0"/>
              </a:rPr>
              <a:pPr/>
              <a:t>25</a:t>
            </a:fld>
            <a:endParaRPr lang="en-US" altLang="zh-TW">
              <a:latin typeface="Arial" panose="020B0604020202020204" pitchFamily="34" charset="0"/>
            </a:endParaRPr>
          </a:p>
        </p:txBody>
      </p:sp>
    </p:spTree>
    <p:extLst>
      <p:ext uri="{BB962C8B-B14F-4D97-AF65-F5344CB8AC3E}">
        <p14:creationId xmlns:p14="http://schemas.microsoft.com/office/powerpoint/2010/main" val="292774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圖像版面配置區 1"/>
          <p:cNvSpPr>
            <a:spLocks noGrp="1" noRot="1" noChangeAspect="1" noTextEdit="1"/>
          </p:cNvSpPr>
          <p:nvPr>
            <p:ph type="sldImg"/>
          </p:nvPr>
        </p:nvSpPr>
        <p:spPr>
          <a:ln/>
        </p:spPr>
      </p:sp>
      <p:sp>
        <p:nvSpPr>
          <p:cNvPr id="276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276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B27FE1D-3404-4A86-AD56-5F01C2D8A7E6}" type="slidenum">
              <a:rPr lang="en-US" altLang="zh-TW">
                <a:latin typeface="Arial" panose="020B0604020202020204" pitchFamily="34" charset="0"/>
              </a:rPr>
              <a:pPr/>
              <a:t>26</a:t>
            </a:fld>
            <a:endParaRPr lang="en-US" altLang="zh-TW">
              <a:latin typeface="Arial" panose="020B0604020202020204" pitchFamily="34" charset="0"/>
            </a:endParaRPr>
          </a:p>
        </p:txBody>
      </p:sp>
    </p:spTree>
    <p:extLst>
      <p:ext uri="{BB962C8B-B14F-4D97-AF65-F5344CB8AC3E}">
        <p14:creationId xmlns:p14="http://schemas.microsoft.com/office/powerpoint/2010/main" val="1230562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a:ln/>
        </p:spPr>
      </p:sp>
      <p:sp>
        <p:nvSpPr>
          <p:cNvPr id="337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337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6053B68-8DAB-4DFE-9A21-9979AFF80446}" type="slidenum">
              <a:rPr lang="en-US" altLang="zh-TW">
                <a:latin typeface="Arial" panose="020B0604020202020204" pitchFamily="34" charset="0"/>
              </a:rPr>
              <a:pPr/>
              <a:t>27</a:t>
            </a:fld>
            <a:endParaRPr lang="en-US" altLang="zh-TW">
              <a:latin typeface="Arial" panose="020B0604020202020204" pitchFamily="34" charset="0"/>
            </a:endParaRPr>
          </a:p>
        </p:txBody>
      </p:sp>
    </p:spTree>
    <p:extLst>
      <p:ext uri="{BB962C8B-B14F-4D97-AF65-F5344CB8AC3E}">
        <p14:creationId xmlns:p14="http://schemas.microsoft.com/office/powerpoint/2010/main" val="40797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29</a:t>
            </a:fld>
            <a:endParaRPr lang="en-US"/>
          </a:p>
        </p:txBody>
      </p:sp>
    </p:spTree>
    <p:extLst>
      <p:ext uri="{BB962C8B-B14F-4D97-AF65-F5344CB8AC3E}">
        <p14:creationId xmlns:p14="http://schemas.microsoft.com/office/powerpoint/2010/main" val="83587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32</a:t>
            </a:fld>
            <a:endParaRPr lang="en-US"/>
          </a:p>
        </p:txBody>
      </p:sp>
    </p:spTree>
    <p:extLst>
      <p:ext uri="{BB962C8B-B14F-4D97-AF65-F5344CB8AC3E}">
        <p14:creationId xmlns:p14="http://schemas.microsoft.com/office/powerpoint/2010/main" val="9195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35</a:t>
            </a:fld>
            <a:endParaRPr lang="en-US"/>
          </a:p>
        </p:txBody>
      </p:sp>
    </p:spTree>
    <p:extLst>
      <p:ext uri="{BB962C8B-B14F-4D97-AF65-F5344CB8AC3E}">
        <p14:creationId xmlns:p14="http://schemas.microsoft.com/office/powerpoint/2010/main" val="77382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47</a:t>
            </a:fld>
            <a:endParaRPr lang="en-US"/>
          </a:p>
        </p:txBody>
      </p:sp>
    </p:spTree>
    <p:extLst>
      <p:ext uri="{BB962C8B-B14F-4D97-AF65-F5344CB8AC3E}">
        <p14:creationId xmlns:p14="http://schemas.microsoft.com/office/powerpoint/2010/main" val="1870155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53</a:t>
            </a:fld>
            <a:endParaRPr lang="en-US"/>
          </a:p>
        </p:txBody>
      </p:sp>
    </p:spTree>
    <p:extLst>
      <p:ext uri="{BB962C8B-B14F-4D97-AF65-F5344CB8AC3E}">
        <p14:creationId xmlns:p14="http://schemas.microsoft.com/office/powerpoint/2010/main" val="1023088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Public cloud solutions are readily available from Google, Amazon, Microsoft, and others. Public cloud services provide infrastructure and services to the public, and you, or your organization, secure a piece of that infrastructure and network. Resources are shared by hundreds or thousands of people. Gmail and U of I Box are examples of public cloud services. Google reported in April 2017 that it had 1 billion monthly users. While your email account is protected by a password, the hardware on which it is stored is shared by over 1 billion people.</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58</a:t>
            </a:fld>
            <a:endParaRPr lang="en-US"/>
          </a:p>
        </p:txBody>
      </p:sp>
    </p:spTree>
    <p:extLst>
      <p:ext uri="{BB962C8B-B14F-4D97-AF65-F5344CB8AC3E}">
        <p14:creationId xmlns:p14="http://schemas.microsoft.com/office/powerpoint/2010/main" val="807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Private cloud solutions are dedicated to one organization or business, and often have much more specific security controls than does a public cloud. Many medical offices, banking institutions and other organizations who are required to meet federal and state guidelines for data controls use a private cloud. Using private cloud storage allows them to control highly sensitive data by meeting regulations and industry-based criteria, whether that be medical records, trade secrets, or other classified information. Private cloud solutions utilize infrastructure that is either owned and controlled by the organization, or they are able to contractually require those specific criteria be met by a vendor who manages the infrastructure.</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59</a:t>
            </a:fld>
            <a:endParaRPr lang="en-US"/>
          </a:p>
        </p:txBody>
      </p:sp>
    </p:spTree>
    <p:extLst>
      <p:ext uri="{BB962C8B-B14F-4D97-AF65-F5344CB8AC3E}">
        <p14:creationId xmlns:p14="http://schemas.microsoft.com/office/powerpoint/2010/main" val="332386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a:t>
            </a:fld>
            <a:endParaRPr lang="en-US"/>
          </a:p>
        </p:txBody>
      </p:sp>
    </p:spTree>
    <p:extLst>
      <p:ext uri="{BB962C8B-B14F-4D97-AF65-F5344CB8AC3E}">
        <p14:creationId xmlns:p14="http://schemas.microsoft.com/office/powerpoint/2010/main" val="2202937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Amazon </a:t>
            </a:r>
            <a:r>
              <a:rPr lang="en-US" dirty="0" err="1"/>
              <a:t>flipkart</a:t>
            </a:r>
            <a:endParaRPr lang="en-US" dirty="0"/>
          </a:p>
          <a:p>
            <a:r>
              <a:rPr lang="en-US" dirty="0" err="1"/>
              <a:t>Adv</a:t>
            </a:r>
            <a:r>
              <a:rPr lang="en-US" dirty="0"/>
              <a:t> is that ecommerce company healthcare industry</a:t>
            </a:r>
            <a:r>
              <a:rPr lang="en-US" baseline="0" dirty="0"/>
              <a:t> can have common infrastructure, </a:t>
            </a:r>
          </a:p>
          <a:p>
            <a:r>
              <a:rPr lang="en-US" baseline="0" dirty="0" err="1"/>
              <a:t>Disadv</a:t>
            </a:r>
            <a:r>
              <a:rPr lang="en-US" baseline="0" dirty="0"/>
              <a:t> is that all companies using the same setup the </a:t>
            </a:r>
            <a:r>
              <a:rPr lang="en-US" b="1" baseline="0" dirty="0"/>
              <a:t>bandwidth sharing is the same handling storage</a:t>
            </a:r>
            <a:r>
              <a:rPr lang="en-US" baseline="0" dirty="0"/>
              <a:t>, computation is a problem if someone is using more resources</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60</a:t>
            </a:fld>
            <a:endParaRPr lang="en-US"/>
          </a:p>
        </p:txBody>
      </p:sp>
    </p:spTree>
    <p:extLst>
      <p:ext uri="{BB962C8B-B14F-4D97-AF65-F5344CB8AC3E}">
        <p14:creationId xmlns:p14="http://schemas.microsoft.com/office/powerpoint/2010/main" val="2123734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Hybrid cloud solutions are a blend of public and private clouds. This is a more complex cloud solution in that the organization must manage multiple platforms and determine where data is stored. An example of a hybrid cloud solution is an organization that wants to keep confidential information secured on their private cloud, but make more general, customer-facing content on a public cloud.</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61</a:t>
            </a:fld>
            <a:endParaRPr lang="en-US"/>
          </a:p>
        </p:txBody>
      </p:sp>
    </p:spTree>
    <p:extLst>
      <p:ext uri="{BB962C8B-B14F-4D97-AF65-F5344CB8AC3E}">
        <p14:creationId xmlns:p14="http://schemas.microsoft.com/office/powerpoint/2010/main" val="81194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Utility computing is a service provisioning model that offers computing resources such as hardware, software, and network bandwidth to clients as and when they require them on an on-demand basis.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62</a:t>
            </a:fld>
            <a:endParaRPr lang="en-US"/>
          </a:p>
        </p:txBody>
      </p:sp>
    </p:spTree>
    <p:extLst>
      <p:ext uri="{BB962C8B-B14F-4D97-AF65-F5344CB8AC3E}">
        <p14:creationId xmlns:p14="http://schemas.microsoft.com/office/powerpoint/2010/main" val="2220237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63</a:t>
            </a:fld>
            <a:endParaRPr lang="en-US"/>
          </a:p>
        </p:txBody>
      </p:sp>
    </p:spTree>
    <p:extLst>
      <p:ext uri="{BB962C8B-B14F-4D97-AF65-F5344CB8AC3E}">
        <p14:creationId xmlns:p14="http://schemas.microsoft.com/office/powerpoint/2010/main" val="106284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圖像版面配置區 1"/>
          <p:cNvSpPr>
            <a:spLocks noGrp="1" noRot="1" noChangeAspect="1" noTextEdit="1"/>
          </p:cNvSpPr>
          <p:nvPr>
            <p:ph type="sldImg"/>
          </p:nvPr>
        </p:nvSpPr>
        <p:spPr>
          <a:ln/>
        </p:spPr>
      </p:sp>
      <p:sp>
        <p:nvSpPr>
          <p:cNvPr id="1075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075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2C67759-3860-412A-9EB5-139BA018A84E}" type="slidenum">
              <a:rPr lang="en-US" altLang="zh-TW" smtClean="0">
                <a:latin typeface="Arial" panose="020B0604020202020204" pitchFamily="34" charset="0"/>
              </a:rPr>
              <a:pPr/>
              <a:t>71</a:t>
            </a:fld>
            <a:endParaRPr lang="en-US" altLang="zh-TW">
              <a:latin typeface="Arial" panose="020B0604020202020204" pitchFamily="34" charset="0"/>
            </a:endParaRPr>
          </a:p>
        </p:txBody>
      </p:sp>
    </p:spTree>
    <p:extLst>
      <p:ext uri="{BB962C8B-B14F-4D97-AF65-F5344CB8AC3E}">
        <p14:creationId xmlns:p14="http://schemas.microsoft.com/office/powerpoint/2010/main" val="3167582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a:ln/>
        </p:spPr>
      </p:sp>
      <p:sp>
        <p:nvSpPr>
          <p:cNvPr id="10957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0957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587D672-CBAC-43A8-A285-AD2594F8E821}" type="slidenum">
              <a:rPr lang="en-US" altLang="zh-TW" smtClean="0">
                <a:latin typeface="Arial" panose="020B0604020202020204" pitchFamily="34" charset="0"/>
              </a:rPr>
              <a:pPr/>
              <a:t>72</a:t>
            </a:fld>
            <a:endParaRPr lang="en-US" altLang="zh-TW">
              <a:latin typeface="Arial" panose="020B0604020202020204" pitchFamily="34" charset="0"/>
            </a:endParaRPr>
          </a:p>
        </p:txBody>
      </p:sp>
    </p:spTree>
    <p:extLst>
      <p:ext uri="{BB962C8B-B14F-4D97-AF65-F5344CB8AC3E}">
        <p14:creationId xmlns:p14="http://schemas.microsoft.com/office/powerpoint/2010/main" val="1370059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圖像版面配置區 1"/>
          <p:cNvSpPr>
            <a:spLocks noGrp="1" noRot="1" noChangeAspect="1" noTextEdit="1"/>
          </p:cNvSpPr>
          <p:nvPr>
            <p:ph type="sldImg"/>
          </p:nvPr>
        </p:nvSpPr>
        <p:spPr>
          <a:ln/>
        </p:spPr>
      </p:sp>
      <p:sp>
        <p:nvSpPr>
          <p:cNvPr id="1136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136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26C01CEF-5734-4F10-BE22-DDA366CBEA70}" type="slidenum">
              <a:rPr lang="en-US" altLang="zh-TW" smtClean="0">
                <a:latin typeface="Arial" panose="020B0604020202020204" pitchFamily="34" charset="0"/>
              </a:rPr>
              <a:pPr/>
              <a:t>73</a:t>
            </a:fld>
            <a:endParaRPr lang="en-US" altLang="zh-TW">
              <a:latin typeface="Arial" panose="020B0604020202020204" pitchFamily="34" charset="0"/>
            </a:endParaRPr>
          </a:p>
        </p:txBody>
      </p:sp>
    </p:spTree>
    <p:extLst>
      <p:ext uri="{BB962C8B-B14F-4D97-AF65-F5344CB8AC3E}">
        <p14:creationId xmlns:p14="http://schemas.microsoft.com/office/powerpoint/2010/main" val="405402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投影片圖像版面配置區 1"/>
          <p:cNvSpPr>
            <a:spLocks noGrp="1" noRot="1" noChangeAspect="1" noTextEdit="1"/>
          </p:cNvSpPr>
          <p:nvPr>
            <p:ph type="sldImg"/>
          </p:nvPr>
        </p:nvSpPr>
        <p:spPr>
          <a:ln/>
        </p:spPr>
      </p:sp>
      <p:sp>
        <p:nvSpPr>
          <p:cNvPr id="11571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1571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396BCD2-3A22-468F-8ED5-FCA613A4631D}" type="slidenum">
              <a:rPr lang="en-US" altLang="zh-TW" smtClean="0">
                <a:latin typeface="Arial" panose="020B0604020202020204" pitchFamily="34" charset="0"/>
              </a:rPr>
              <a:pPr/>
              <a:t>74</a:t>
            </a:fld>
            <a:endParaRPr lang="en-US" altLang="zh-TW">
              <a:latin typeface="Arial" panose="020B0604020202020204" pitchFamily="34" charset="0"/>
            </a:endParaRPr>
          </a:p>
        </p:txBody>
      </p:sp>
    </p:spTree>
    <p:extLst>
      <p:ext uri="{BB962C8B-B14F-4D97-AF65-F5344CB8AC3E}">
        <p14:creationId xmlns:p14="http://schemas.microsoft.com/office/powerpoint/2010/main" val="3889994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75</a:t>
            </a:fld>
            <a:endParaRPr lang="en-US"/>
          </a:p>
        </p:txBody>
      </p:sp>
    </p:spTree>
    <p:extLst>
      <p:ext uri="{BB962C8B-B14F-4D97-AF65-F5344CB8AC3E}">
        <p14:creationId xmlns:p14="http://schemas.microsoft.com/office/powerpoint/2010/main" val="3705865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a:t>How Virtualization is Different from Cloud Computing?</a:t>
            </a:r>
          </a:p>
          <a:p>
            <a:r>
              <a:rPr lang="en-US" sz="1200" kern="1200" dirty="0">
                <a:solidFill>
                  <a:schemeClr val="tx1"/>
                </a:solidFill>
                <a:effectLst/>
                <a:latin typeface="+mn-lt"/>
                <a:ea typeface="+mn-ea"/>
                <a:cs typeface="+mn-cs"/>
              </a:rPr>
              <a:t>Virtualization software allows multiple operating systems and applications to run on the same server at the same time, and, as a result, lowers costs and increases efficiency of a company’s existing hardware. It’s a fundamental technology that powers Everything-as-a-Service model of computing.</a:t>
            </a:r>
          </a:p>
          <a:p>
            <a:r>
              <a:rPr lang="en-US" sz="1200" kern="1200" dirty="0">
                <a:solidFill>
                  <a:schemeClr val="tx1"/>
                </a:solidFill>
                <a:effectLst/>
                <a:latin typeface="+mn-lt"/>
                <a:ea typeface="+mn-ea"/>
                <a:cs typeface="+mn-cs"/>
              </a:rPr>
              <a:t>So, in other words, virtualization decouples software and physical machines to construct numerous virtual machines running on the same server. While the principle behind the cloud computing is the same, it is more complex and includes the creation of multiple virtual infrastructures.</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76</a:t>
            </a:fld>
            <a:endParaRPr lang="en-US"/>
          </a:p>
        </p:txBody>
      </p:sp>
    </p:spTree>
    <p:extLst>
      <p:ext uri="{BB962C8B-B14F-4D97-AF65-F5344CB8AC3E}">
        <p14:creationId xmlns:p14="http://schemas.microsoft.com/office/powerpoint/2010/main" val="2001071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a:t>
            </a:fld>
            <a:endParaRPr lang="en-US"/>
          </a:p>
        </p:txBody>
      </p:sp>
    </p:spTree>
    <p:extLst>
      <p:ext uri="{BB962C8B-B14F-4D97-AF65-F5344CB8AC3E}">
        <p14:creationId xmlns:p14="http://schemas.microsoft.com/office/powerpoint/2010/main" val="3569561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Consolidating / combining</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77</a:t>
            </a:fld>
            <a:endParaRPr lang="en-US"/>
          </a:p>
        </p:txBody>
      </p:sp>
    </p:spTree>
    <p:extLst>
      <p:ext uri="{BB962C8B-B14F-4D97-AF65-F5344CB8AC3E}">
        <p14:creationId xmlns:p14="http://schemas.microsoft.com/office/powerpoint/2010/main" val="3708007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Consolidating / combining</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78</a:t>
            </a:fld>
            <a:endParaRPr lang="en-US"/>
          </a:p>
        </p:txBody>
      </p:sp>
    </p:spTree>
    <p:extLst>
      <p:ext uri="{BB962C8B-B14F-4D97-AF65-F5344CB8AC3E}">
        <p14:creationId xmlns:p14="http://schemas.microsoft.com/office/powerpoint/2010/main" val="842930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79</a:t>
            </a:fld>
            <a:endParaRPr lang="en-US"/>
          </a:p>
        </p:txBody>
      </p:sp>
    </p:spTree>
    <p:extLst>
      <p:ext uri="{BB962C8B-B14F-4D97-AF65-F5344CB8AC3E}">
        <p14:creationId xmlns:p14="http://schemas.microsoft.com/office/powerpoint/2010/main" val="467886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80</a:t>
            </a:fld>
            <a:endParaRPr lang="en-US"/>
          </a:p>
        </p:txBody>
      </p:sp>
    </p:spTree>
    <p:extLst>
      <p:ext uri="{BB962C8B-B14F-4D97-AF65-F5344CB8AC3E}">
        <p14:creationId xmlns:p14="http://schemas.microsoft.com/office/powerpoint/2010/main" val="3653256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81</a:t>
            </a:fld>
            <a:endParaRPr lang="en-US"/>
          </a:p>
        </p:txBody>
      </p:sp>
    </p:spTree>
    <p:extLst>
      <p:ext uri="{BB962C8B-B14F-4D97-AF65-F5344CB8AC3E}">
        <p14:creationId xmlns:p14="http://schemas.microsoft.com/office/powerpoint/2010/main" val="885675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82</a:t>
            </a:fld>
            <a:endParaRPr lang="en-US"/>
          </a:p>
        </p:txBody>
      </p:sp>
    </p:spTree>
    <p:extLst>
      <p:ext uri="{BB962C8B-B14F-4D97-AF65-F5344CB8AC3E}">
        <p14:creationId xmlns:p14="http://schemas.microsoft.com/office/powerpoint/2010/main" val="2916152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83</a:t>
            </a:fld>
            <a:endParaRPr lang="en-US"/>
          </a:p>
        </p:txBody>
      </p:sp>
    </p:spTree>
    <p:extLst>
      <p:ext uri="{BB962C8B-B14F-4D97-AF65-F5344CB8AC3E}">
        <p14:creationId xmlns:p14="http://schemas.microsoft.com/office/powerpoint/2010/main" val="256076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84</a:t>
            </a:fld>
            <a:endParaRPr lang="en-US"/>
          </a:p>
        </p:txBody>
      </p:sp>
    </p:spTree>
    <p:extLst>
      <p:ext uri="{BB962C8B-B14F-4D97-AF65-F5344CB8AC3E}">
        <p14:creationId xmlns:p14="http://schemas.microsoft.com/office/powerpoint/2010/main" val="1640264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85</a:t>
            </a:fld>
            <a:endParaRPr lang="en-US"/>
          </a:p>
        </p:txBody>
      </p:sp>
    </p:spTree>
    <p:extLst>
      <p:ext uri="{BB962C8B-B14F-4D97-AF65-F5344CB8AC3E}">
        <p14:creationId xmlns:p14="http://schemas.microsoft.com/office/powerpoint/2010/main" val="3162418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86</a:t>
            </a:fld>
            <a:endParaRPr lang="en-US"/>
          </a:p>
        </p:txBody>
      </p:sp>
    </p:spTree>
    <p:extLst>
      <p:ext uri="{BB962C8B-B14F-4D97-AF65-F5344CB8AC3E}">
        <p14:creationId xmlns:p14="http://schemas.microsoft.com/office/powerpoint/2010/main" val="184043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圖像版面配置區 1"/>
          <p:cNvSpPr>
            <a:spLocks noGrp="1" noRot="1" noChangeAspect="1" noTextEdit="1"/>
          </p:cNvSpPr>
          <p:nvPr>
            <p:ph type="sldImg"/>
          </p:nvPr>
        </p:nvSpPr>
        <p:spPr>
          <a:ln/>
        </p:spPr>
      </p:sp>
      <p:sp>
        <p:nvSpPr>
          <p:cNvPr id="921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b="1" dirty="0">
              <a:latin typeface="Arial" panose="020B0604020202020204" pitchFamily="34" charset="0"/>
            </a:endParaRPr>
          </a:p>
        </p:txBody>
      </p:sp>
      <p:sp>
        <p:nvSpPr>
          <p:cNvPr id="922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88AB0FC-D9CC-4291-B424-A3B9041112B8}" type="slidenum">
              <a:rPr lang="en-US" altLang="zh-TW">
                <a:latin typeface="Arial" panose="020B0604020202020204" pitchFamily="34" charset="0"/>
              </a:rPr>
              <a:pPr/>
              <a:t>10</a:t>
            </a:fld>
            <a:endParaRPr lang="en-US" altLang="zh-TW">
              <a:latin typeface="Arial" panose="020B0604020202020204" pitchFamily="34" charset="0"/>
            </a:endParaRPr>
          </a:p>
        </p:txBody>
      </p:sp>
    </p:spTree>
    <p:extLst>
      <p:ext uri="{BB962C8B-B14F-4D97-AF65-F5344CB8AC3E}">
        <p14:creationId xmlns:p14="http://schemas.microsoft.com/office/powerpoint/2010/main" val="1911589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ln/>
        </p:spPr>
      </p:sp>
      <p:sp>
        <p:nvSpPr>
          <p:cNvPr id="12390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2390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CAAB072B-AAF7-4870-8CCC-32F3D92FA29B}" type="slidenum">
              <a:rPr lang="en-US" altLang="zh-TW" smtClean="0">
                <a:latin typeface="Arial" panose="020B0604020202020204" pitchFamily="34" charset="0"/>
              </a:rPr>
              <a:pPr/>
              <a:t>88</a:t>
            </a:fld>
            <a:endParaRPr lang="en-US" altLang="zh-TW">
              <a:latin typeface="Arial" panose="020B0604020202020204" pitchFamily="34" charset="0"/>
            </a:endParaRPr>
          </a:p>
        </p:txBody>
      </p:sp>
    </p:spTree>
    <p:extLst>
      <p:ext uri="{BB962C8B-B14F-4D97-AF65-F5344CB8AC3E}">
        <p14:creationId xmlns:p14="http://schemas.microsoft.com/office/powerpoint/2010/main" val="797898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投影片圖像版面配置區 1"/>
          <p:cNvSpPr>
            <a:spLocks noGrp="1" noRot="1" noChangeAspect="1" noTextEdit="1"/>
          </p:cNvSpPr>
          <p:nvPr>
            <p:ph type="sldImg"/>
          </p:nvPr>
        </p:nvSpPr>
        <p:spPr>
          <a:ln/>
        </p:spPr>
      </p:sp>
      <p:sp>
        <p:nvSpPr>
          <p:cNvPr id="1259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259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DE75F18-0BEC-496F-B0E7-E98ACD56AAFC}" type="slidenum">
              <a:rPr lang="en-US" altLang="zh-TW" smtClean="0">
                <a:latin typeface="Arial" panose="020B0604020202020204" pitchFamily="34" charset="0"/>
              </a:rPr>
              <a:pPr/>
              <a:t>89</a:t>
            </a:fld>
            <a:endParaRPr lang="en-US" altLang="zh-TW">
              <a:latin typeface="Arial" panose="020B0604020202020204" pitchFamily="34" charset="0"/>
            </a:endParaRPr>
          </a:p>
        </p:txBody>
      </p:sp>
    </p:spTree>
    <p:extLst>
      <p:ext uri="{BB962C8B-B14F-4D97-AF65-F5344CB8AC3E}">
        <p14:creationId xmlns:p14="http://schemas.microsoft.com/office/powerpoint/2010/main" val="895961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圖像版面配置區 1"/>
          <p:cNvSpPr>
            <a:spLocks noGrp="1" noRot="1" noChangeAspect="1" noTextEdit="1"/>
          </p:cNvSpPr>
          <p:nvPr>
            <p:ph type="sldImg"/>
          </p:nvPr>
        </p:nvSpPr>
        <p:spPr>
          <a:ln/>
        </p:spPr>
      </p:sp>
      <p:sp>
        <p:nvSpPr>
          <p:cNvPr id="12800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2800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C15E665-1229-44D5-B710-FA62699D6AD9}" type="slidenum">
              <a:rPr lang="en-US" altLang="zh-TW" smtClean="0">
                <a:latin typeface="Arial" panose="020B0604020202020204" pitchFamily="34" charset="0"/>
              </a:rPr>
              <a:pPr/>
              <a:t>90</a:t>
            </a:fld>
            <a:endParaRPr lang="en-US" altLang="zh-TW">
              <a:latin typeface="Arial" panose="020B0604020202020204" pitchFamily="34" charset="0"/>
            </a:endParaRPr>
          </a:p>
        </p:txBody>
      </p:sp>
    </p:spTree>
    <p:extLst>
      <p:ext uri="{BB962C8B-B14F-4D97-AF65-F5344CB8AC3E}">
        <p14:creationId xmlns:p14="http://schemas.microsoft.com/office/powerpoint/2010/main" val="2688381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圖像版面配置區 1"/>
          <p:cNvSpPr>
            <a:spLocks noGrp="1" noRot="1" noChangeAspect="1" noTextEdit="1"/>
          </p:cNvSpPr>
          <p:nvPr>
            <p:ph type="sldImg"/>
          </p:nvPr>
        </p:nvSpPr>
        <p:spPr>
          <a:ln/>
        </p:spPr>
      </p:sp>
      <p:sp>
        <p:nvSpPr>
          <p:cNvPr id="1300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300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773634E-6795-4DE8-A838-F6F519A72B1D}" type="slidenum">
              <a:rPr lang="en-US" altLang="zh-TW" smtClean="0">
                <a:latin typeface="Arial" panose="020B0604020202020204" pitchFamily="34" charset="0"/>
              </a:rPr>
              <a:pPr/>
              <a:t>91</a:t>
            </a:fld>
            <a:endParaRPr lang="en-US" altLang="zh-TW">
              <a:latin typeface="Arial" panose="020B0604020202020204" pitchFamily="34" charset="0"/>
            </a:endParaRPr>
          </a:p>
        </p:txBody>
      </p:sp>
    </p:spTree>
    <p:extLst>
      <p:ext uri="{BB962C8B-B14F-4D97-AF65-F5344CB8AC3E}">
        <p14:creationId xmlns:p14="http://schemas.microsoft.com/office/powerpoint/2010/main" val="2350841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a:ln/>
        </p:spPr>
      </p:sp>
      <p:sp>
        <p:nvSpPr>
          <p:cNvPr id="1320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321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FD8E260-37D9-47BF-83D2-AA842448B5F9}" type="slidenum">
              <a:rPr lang="en-US" altLang="zh-TW" smtClean="0">
                <a:latin typeface="Arial" panose="020B0604020202020204" pitchFamily="34" charset="0"/>
              </a:rPr>
              <a:pPr/>
              <a:t>92</a:t>
            </a:fld>
            <a:endParaRPr lang="en-US" altLang="zh-TW">
              <a:latin typeface="Arial" panose="020B0604020202020204" pitchFamily="34" charset="0"/>
            </a:endParaRPr>
          </a:p>
        </p:txBody>
      </p:sp>
    </p:spTree>
    <p:extLst>
      <p:ext uri="{BB962C8B-B14F-4D97-AF65-F5344CB8AC3E}">
        <p14:creationId xmlns:p14="http://schemas.microsoft.com/office/powerpoint/2010/main" val="1402985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圖像版面配置區 1"/>
          <p:cNvSpPr>
            <a:spLocks noGrp="1" noRot="1" noChangeAspect="1" noTextEdit="1"/>
          </p:cNvSpPr>
          <p:nvPr>
            <p:ph type="sldImg"/>
          </p:nvPr>
        </p:nvSpPr>
        <p:spPr>
          <a:ln/>
        </p:spPr>
      </p:sp>
      <p:sp>
        <p:nvSpPr>
          <p:cNvPr id="13414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3414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0C3242A6-8F47-413D-AFFF-EFFAF457F95A}" type="slidenum">
              <a:rPr lang="en-US" altLang="zh-TW" smtClean="0">
                <a:latin typeface="Arial" panose="020B0604020202020204" pitchFamily="34" charset="0"/>
              </a:rPr>
              <a:pPr/>
              <a:t>93</a:t>
            </a:fld>
            <a:endParaRPr lang="en-US" altLang="zh-TW">
              <a:latin typeface="Arial" panose="020B0604020202020204" pitchFamily="34" charset="0"/>
            </a:endParaRPr>
          </a:p>
        </p:txBody>
      </p:sp>
    </p:spTree>
    <p:extLst>
      <p:ext uri="{BB962C8B-B14F-4D97-AF65-F5344CB8AC3E}">
        <p14:creationId xmlns:p14="http://schemas.microsoft.com/office/powerpoint/2010/main" val="2543313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a:ln/>
        </p:spPr>
      </p:sp>
      <p:sp>
        <p:nvSpPr>
          <p:cNvPr id="1361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361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987C51E7-3965-4633-AE34-1F1F4ED84BE8}" type="slidenum">
              <a:rPr lang="en-US" altLang="zh-TW" smtClean="0">
                <a:latin typeface="Arial" panose="020B0604020202020204" pitchFamily="34" charset="0"/>
              </a:rPr>
              <a:pPr/>
              <a:t>94</a:t>
            </a:fld>
            <a:endParaRPr lang="en-US" altLang="zh-TW">
              <a:latin typeface="Arial" panose="020B0604020202020204" pitchFamily="34" charset="0"/>
            </a:endParaRPr>
          </a:p>
        </p:txBody>
      </p:sp>
    </p:spTree>
    <p:extLst>
      <p:ext uri="{BB962C8B-B14F-4D97-AF65-F5344CB8AC3E}">
        <p14:creationId xmlns:p14="http://schemas.microsoft.com/office/powerpoint/2010/main" val="1122683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圖像版面配置區 1"/>
          <p:cNvSpPr>
            <a:spLocks noGrp="1" noRot="1" noChangeAspect="1" noTextEdit="1"/>
          </p:cNvSpPr>
          <p:nvPr>
            <p:ph type="sldImg"/>
          </p:nvPr>
        </p:nvSpPr>
        <p:spPr>
          <a:ln/>
        </p:spPr>
      </p:sp>
      <p:sp>
        <p:nvSpPr>
          <p:cNvPr id="14029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402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FDD084E8-DAF0-48A9-B01F-D21E6822C059}" type="slidenum">
              <a:rPr lang="en-US" altLang="zh-TW" smtClean="0">
                <a:latin typeface="Arial" panose="020B0604020202020204" pitchFamily="34" charset="0"/>
              </a:rPr>
              <a:pPr/>
              <a:t>95</a:t>
            </a:fld>
            <a:endParaRPr lang="en-US" altLang="zh-TW">
              <a:latin typeface="Arial" panose="020B0604020202020204" pitchFamily="34" charset="0"/>
            </a:endParaRPr>
          </a:p>
        </p:txBody>
      </p:sp>
    </p:spTree>
    <p:extLst>
      <p:ext uri="{BB962C8B-B14F-4D97-AF65-F5344CB8AC3E}">
        <p14:creationId xmlns:p14="http://schemas.microsoft.com/office/powerpoint/2010/main" val="2667102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圖像版面配置區 1"/>
          <p:cNvSpPr>
            <a:spLocks noGrp="1" noRot="1" noChangeAspect="1" noTextEdit="1"/>
          </p:cNvSpPr>
          <p:nvPr>
            <p:ph type="sldImg"/>
          </p:nvPr>
        </p:nvSpPr>
        <p:spPr>
          <a:ln/>
        </p:spPr>
      </p:sp>
      <p:sp>
        <p:nvSpPr>
          <p:cNvPr id="14438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4438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1275DFD-DA3A-4624-A304-DEF5C658A2FA}" type="slidenum">
              <a:rPr lang="en-US" altLang="zh-TW" smtClean="0">
                <a:latin typeface="Arial" panose="020B0604020202020204" pitchFamily="34" charset="0"/>
              </a:rPr>
              <a:pPr/>
              <a:t>96</a:t>
            </a:fld>
            <a:endParaRPr lang="en-US" altLang="zh-TW">
              <a:latin typeface="Arial" panose="020B0604020202020204" pitchFamily="34" charset="0"/>
            </a:endParaRPr>
          </a:p>
        </p:txBody>
      </p:sp>
    </p:spTree>
    <p:extLst>
      <p:ext uri="{BB962C8B-B14F-4D97-AF65-F5344CB8AC3E}">
        <p14:creationId xmlns:p14="http://schemas.microsoft.com/office/powerpoint/2010/main" val="2649441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a:ln/>
        </p:spPr>
      </p:sp>
      <p:sp>
        <p:nvSpPr>
          <p:cNvPr id="14643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1.5.1	Features</a:t>
            </a:r>
            <a:endParaRPr lang="zh-TW" altLang="en-US">
              <a:latin typeface="Arial" panose="020B0604020202020204" pitchFamily="34" charset="0"/>
            </a:endParaRPr>
          </a:p>
        </p:txBody>
      </p:sp>
      <p:sp>
        <p:nvSpPr>
          <p:cNvPr id="14643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C0C3376-6629-42F0-9132-04FEDB12FF87}" type="slidenum">
              <a:rPr lang="en-US" altLang="zh-TW" smtClean="0">
                <a:latin typeface="Arial" panose="020B0604020202020204" pitchFamily="34" charset="0"/>
              </a:rPr>
              <a:pPr/>
              <a:t>97</a:t>
            </a:fld>
            <a:endParaRPr lang="en-US" altLang="zh-TW">
              <a:latin typeface="Arial" panose="020B0604020202020204" pitchFamily="34" charset="0"/>
            </a:endParaRPr>
          </a:p>
        </p:txBody>
      </p:sp>
    </p:spTree>
    <p:extLst>
      <p:ext uri="{BB962C8B-B14F-4D97-AF65-F5344CB8AC3E}">
        <p14:creationId xmlns:p14="http://schemas.microsoft.com/office/powerpoint/2010/main" val="46739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圖像版面配置區 1"/>
          <p:cNvSpPr>
            <a:spLocks noGrp="1" noRot="1" noChangeAspect="1" noTextEdit="1"/>
          </p:cNvSpPr>
          <p:nvPr>
            <p:ph type="sldImg"/>
          </p:nvPr>
        </p:nvSpPr>
        <p:spPr>
          <a:ln/>
        </p:spPr>
      </p:sp>
      <p:sp>
        <p:nvSpPr>
          <p:cNvPr id="112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kern="1200" dirty="0">
                <a:solidFill>
                  <a:schemeClr val="tx1"/>
                </a:solidFill>
                <a:effectLst/>
                <a:latin typeface="+mn-lt"/>
                <a:ea typeface="+mn-ea"/>
                <a:cs typeface="+mn-cs"/>
              </a:rPr>
              <a:t>Companies actively use web services for common tasks</a:t>
            </a:r>
            <a:r>
              <a:rPr lang="en-US" sz="1200" b="0" i="0" kern="1200" dirty="0">
                <a:solidFill>
                  <a:schemeClr val="tx1"/>
                </a:solidFill>
                <a:effectLst/>
                <a:latin typeface="+mn-lt"/>
                <a:ea typeface="+mn-ea"/>
                <a:cs typeface="+mn-cs"/>
              </a:rPr>
              <a:t>, for instance, when integrating payments to their platforms or while registering users on a new website via Facebook or Google credentials. </a:t>
            </a:r>
            <a:endParaRPr lang="zh-TW" altLang="en-US" dirty="0">
              <a:latin typeface="Arial" panose="020B0604020202020204" pitchFamily="34" charset="0"/>
            </a:endParaRPr>
          </a:p>
        </p:txBody>
      </p:sp>
      <p:sp>
        <p:nvSpPr>
          <p:cNvPr id="112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E36FEEB-9BAB-4CF3-AFD3-0FE42FB6D1C8}" type="slidenum">
              <a:rPr lang="en-US" altLang="zh-TW">
                <a:latin typeface="Arial" panose="020B0604020202020204" pitchFamily="34" charset="0"/>
              </a:rPr>
              <a:pPr/>
              <a:t>12</a:t>
            </a:fld>
            <a:endParaRPr lang="en-US" altLang="zh-TW">
              <a:latin typeface="Arial" panose="020B0604020202020204" pitchFamily="34" charset="0"/>
            </a:endParaRPr>
          </a:p>
        </p:txBody>
      </p:sp>
    </p:spTree>
    <p:extLst>
      <p:ext uri="{BB962C8B-B14F-4D97-AF65-F5344CB8AC3E}">
        <p14:creationId xmlns:p14="http://schemas.microsoft.com/office/powerpoint/2010/main" val="6855002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圖像版面配置區 1"/>
          <p:cNvSpPr>
            <a:spLocks noGrp="1" noRot="1" noChangeAspect="1" noTextEdit="1"/>
          </p:cNvSpPr>
          <p:nvPr>
            <p:ph type="sldImg"/>
          </p:nvPr>
        </p:nvSpPr>
        <p:spPr>
          <a:ln/>
        </p:spPr>
      </p:sp>
      <p:sp>
        <p:nvSpPr>
          <p:cNvPr id="15462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1.6.1	Features</a:t>
            </a:r>
            <a:endParaRPr lang="zh-TW" altLang="en-US">
              <a:latin typeface="Arial" panose="020B0604020202020204" pitchFamily="34" charset="0"/>
            </a:endParaRPr>
          </a:p>
        </p:txBody>
      </p:sp>
      <p:sp>
        <p:nvSpPr>
          <p:cNvPr id="15462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F51298F6-3CDF-481E-9C5E-F43211504E6A}" type="slidenum">
              <a:rPr lang="en-US" altLang="zh-TW" smtClean="0">
                <a:latin typeface="Arial" panose="020B0604020202020204" pitchFamily="34" charset="0"/>
              </a:rPr>
              <a:pPr/>
              <a:t>99</a:t>
            </a:fld>
            <a:endParaRPr lang="en-US" altLang="zh-TW">
              <a:latin typeface="Arial" panose="020B0604020202020204" pitchFamily="34" charset="0"/>
            </a:endParaRPr>
          </a:p>
        </p:txBody>
      </p:sp>
    </p:spTree>
    <p:extLst>
      <p:ext uri="{BB962C8B-B14F-4D97-AF65-F5344CB8AC3E}">
        <p14:creationId xmlns:p14="http://schemas.microsoft.com/office/powerpoint/2010/main" val="2646819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圖像版面配置區 1"/>
          <p:cNvSpPr>
            <a:spLocks noGrp="1" noRot="1" noChangeAspect="1" noTextEdit="1"/>
          </p:cNvSpPr>
          <p:nvPr>
            <p:ph type="sldImg"/>
          </p:nvPr>
        </p:nvSpPr>
        <p:spPr>
          <a:ln/>
        </p:spPr>
      </p:sp>
      <p:sp>
        <p:nvSpPr>
          <p:cNvPr id="15667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1.6.1	Features</a:t>
            </a:r>
            <a:endParaRPr lang="zh-TW" altLang="en-US">
              <a:latin typeface="Arial" panose="020B0604020202020204" pitchFamily="34" charset="0"/>
            </a:endParaRPr>
          </a:p>
        </p:txBody>
      </p:sp>
      <p:sp>
        <p:nvSpPr>
          <p:cNvPr id="15667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2B3B566E-905D-433C-82A6-81F61959430A}" type="slidenum">
              <a:rPr lang="en-US" altLang="zh-TW" smtClean="0">
                <a:latin typeface="Arial" panose="020B0604020202020204" pitchFamily="34" charset="0"/>
              </a:rPr>
              <a:pPr/>
              <a:t>100</a:t>
            </a:fld>
            <a:endParaRPr lang="en-US" altLang="zh-TW">
              <a:latin typeface="Arial" panose="020B0604020202020204" pitchFamily="34" charset="0"/>
            </a:endParaRPr>
          </a:p>
        </p:txBody>
      </p:sp>
    </p:spTree>
    <p:extLst>
      <p:ext uri="{BB962C8B-B14F-4D97-AF65-F5344CB8AC3E}">
        <p14:creationId xmlns:p14="http://schemas.microsoft.com/office/powerpoint/2010/main" val="171390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圖像版面配置區 1"/>
          <p:cNvSpPr>
            <a:spLocks noGrp="1" noRot="1" noChangeAspect="1" noTextEdit="1"/>
          </p:cNvSpPr>
          <p:nvPr>
            <p:ph type="sldImg"/>
          </p:nvPr>
        </p:nvSpPr>
        <p:spPr>
          <a:ln/>
        </p:spPr>
      </p:sp>
      <p:sp>
        <p:nvSpPr>
          <p:cNvPr id="1587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1.6.1	Features</a:t>
            </a:r>
            <a:endParaRPr lang="zh-TW" altLang="en-US">
              <a:latin typeface="Arial" panose="020B0604020202020204" pitchFamily="34" charset="0"/>
            </a:endParaRPr>
          </a:p>
        </p:txBody>
      </p:sp>
      <p:sp>
        <p:nvSpPr>
          <p:cNvPr id="1587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92612E7-7F5E-4FA1-979D-01D9007EAA3A}" type="slidenum">
              <a:rPr lang="en-US" altLang="zh-TW" smtClean="0">
                <a:latin typeface="Arial" panose="020B0604020202020204" pitchFamily="34" charset="0"/>
              </a:rPr>
              <a:pPr/>
              <a:t>101</a:t>
            </a:fld>
            <a:endParaRPr lang="en-US" altLang="zh-TW">
              <a:latin typeface="Arial" panose="020B0604020202020204" pitchFamily="34" charset="0"/>
            </a:endParaRPr>
          </a:p>
        </p:txBody>
      </p:sp>
    </p:spTree>
    <p:extLst>
      <p:ext uri="{BB962C8B-B14F-4D97-AF65-F5344CB8AC3E}">
        <p14:creationId xmlns:p14="http://schemas.microsoft.com/office/powerpoint/2010/main" val="32971816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圖像版面配置區 1"/>
          <p:cNvSpPr>
            <a:spLocks noGrp="1" noRot="1" noChangeAspect="1" noTextEdit="1"/>
          </p:cNvSpPr>
          <p:nvPr>
            <p:ph type="sldImg"/>
          </p:nvPr>
        </p:nvSpPr>
        <p:spPr>
          <a:ln/>
        </p:spPr>
      </p:sp>
      <p:sp>
        <p:nvSpPr>
          <p:cNvPr id="16077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1.6.1	Features</a:t>
            </a:r>
            <a:endParaRPr lang="zh-TW" altLang="en-US">
              <a:latin typeface="Arial" panose="020B0604020202020204" pitchFamily="34" charset="0"/>
            </a:endParaRPr>
          </a:p>
        </p:txBody>
      </p:sp>
      <p:sp>
        <p:nvSpPr>
          <p:cNvPr id="16077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C87129B-70EE-4E5A-8A75-060B7D76F5B1}" type="slidenum">
              <a:rPr lang="en-US" altLang="zh-TW" smtClean="0">
                <a:latin typeface="Arial" panose="020B0604020202020204" pitchFamily="34" charset="0"/>
              </a:rPr>
              <a:pPr/>
              <a:t>102</a:t>
            </a:fld>
            <a:endParaRPr lang="en-US" altLang="zh-TW">
              <a:latin typeface="Arial" panose="020B0604020202020204" pitchFamily="34" charset="0"/>
            </a:endParaRPr>
          </a:p>
        </p:txBody>
      </p:sp>
    </p:spTree>
    <p:extLst>
      <p:ext uri="{BB962C8B-B14F-4D97-AF65-F5344CB8AC3E}">
        <p14:creationId xmlns:p14="http://schemas.microsoft.com/office/powerpoint/2010/main" val="3311919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圖像版面配置區 1"/>
          <p:cNvSpPr>
            <a:spLocks noGrp="1" noRot="1" noChangeAspect="1" noTextEdit="1"/>
          </p:cNvSpPr>
          <p:nvPr>
            <p:ph type="sldImg"/>
          </p:nvPr>
        </p:nvSpPr>
        <p:spPr>
          <a:ln/>
        </p:spPr>
      </p:sp>
      <p:sp>
        <p:nvSpPr>
          <p:cNvPr id="16281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1.6.1	Features</a:t>
            </a:r>
            <a:endParaRPr lang="zh-TW" altLang="en-US">
              <a:latin typeface="Arial" panose="020B0604020202020204" pitchFamily="34" charset="0"/>
            </a:endParaRPr>
          </a:p>
        </p:txBody>
      </p:sp>
      <p:sp>
        <p:nvSpPr>
          <p:cNvPr id="16282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167B992D-341C-46F9-9765-F1DA20DD31C3}" type="slidenum">
              <a:rPr lang="en-US" altLang="zh-TW" smtClean="0">
                <a:latin typeface="Arial" panose="020B0604020202020204" pitchFamily="34" charset="0"/>
              </a:rPr>
              <a:pPr/>
              <a:t>103</a:t>
            </a:fld>
            <a:endParaRPr lang="en-US" altLang="zh-TW">
              <a:latin typeface="Arial" panose="020B0604020202020204" pitchFamily="34" charset="0"/>
            </a:endParaRPr>
          </a:p>
        </p:txBody>
      </p:sp>
    </p:spTree>
    <p:extLst>
      <p:ext uri="{BB962C8B-B14F-4D97-AF65-F5344CB8AC3E}">
        <p14:creationId xmlns:p14="http://schemas.microsoft.com/office/powerpoint/2010/main" val="392686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圖像版面配置區 1"/>
          <p:cNvSpPr>
            <a:spLocks noGrp="1" noRot="1" noChangeAspect="1" noTextEdit="1"/>
          </p:cNvSpPr>
          <p:nvPr>
            <p:ph type="sldImg"/>
          </p:nvPr>
        </p:nvSpPr>
        <p:spPr>
          <a:ln/>
        </p:spPr>
      </p:sp>
      <p:sp>
        <p:nvSpPr>
          <p:cNvPr id="17101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1.7.1	Features</a:t>
            </a:r>
            <a:endParaRPr lang="zh-TW" altLang="en-US">
              <a:latin typeface="Arial" panose="020B0604020202020204" pitchFamily="34" charset="0"/>
            </a:endParaRPr>
          </a:p>
        </p:txBody>
      </p:sp>
      <p:sp>
        <p:nvSpPr>
          <p:cNvPr id="17101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5CBCCCD7-A961-4F2B-B0A8-B44FD2B82B92}" type="slidenum">
              <a:rPr lang="en-US" altLang="zh-TW" smtClean="0">
                <a:latin typeface="Arial" panose="020B0604020202020204" pitchFamily="34" charset="0"/>
              </a:rPr>
              <a:pPr/>
              <a:t>105</a:t>
            </a:fld>
            <a:endParaRPr lang="en-US" altLang="zh-TW">
              <a:latin typeface="Arial" panose="020B0604020202020204" pitchFamily="34" charset="0"/>
            </a:endParaRPr>
          </a:p>
        </p:txBody>
      </p:sp>
    </p:spTree>
    <p:extLst>
      <p:ext uri="{BB962C8B-B14F-4D97-AF65-F5344CB8AC3E}">
        <p14:creationId xmlns:p14="http://schemas.microsoft.com/office/powerpoint/2010/main" val="723716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圖像版面配置區 1"/>
          <p:cNvSpPr>
            <a:spLocks noGrp="1" noRot="1" noChangeAspect="1" noTextEdit="1"/>
          </p:cNvSpPr>
          <p:nvPr>
            <p:ph type="sldImg"/>
          </p:nvPr>
        </p:nvSpPr>
        <p:spPr>
          <a:ln/>
        </p:spPr>
      </p:sp>
      <p:sp>
        <p:nvSpPr>
          <p:cNvPr id="1771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1.7.1	Features</a:t>
            </a:r>
            <a:endParaRPr lang="zh-TW" altLang="en-US">
              <a:latin typeface="Arial" panose="020B0604020202020204" pitchFamily="34" charset="0"/>
            </a:endParaRPr>
          </a:p>
        </p:txBody>
      </p:sp>
      <p:sp>
        <p:nvSpPr>
          <p:cNvPr id="1771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2488CB2-AF8B-4303-B3A3-5AC33947A6FF}" type="slidenum">
              <a:rPr lang="en-US" altLang="zh-TW" smtClean="0">
                <a:latin typeface="Arial" panose="020B0604020202020204" pitchFamily="34" charset="0"/>
              </a:rPr>
              <a:pPr/>
              <a:t>106</a:t>
            </a:fld>
            <a:endParaRPr lang="en-US" altLang="zh-TW">
              <a:latin typeface="Arial" panose="020B0604020202020204" pitchFamily="34" charset="0"/>
            </a:endParaRPr>
          </a:p>
        </p:txBody>
      </p:sp>
    </p:spTree>
    <p:extLst>
      <p:ext uri="{BB962C8B-B14F-4D97-AF65-F5344CB8AC3E}">
        <p14:creationId xmlns:p14="http://schemas.microsoft.com/office/powerpoint/2010/main" val="2021990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圖像版面配置區 1"/>
          <p:cNvSpPr>
            <a:spLocks noGrp="1" noRot="1" noChangeAspect="1" noTextEdit="1"/>
          </p:cNvSpPr>
          <p:nvPr>
            <p:ph type="sldImg"/>
          </p:nvPr>
        </p:nvSpPr>
        <p:spPr>
          <a:ln/>
        </p:spPr>
      </p:sp>
      <p:sp>
        <p:nvSpPr>
          <p:cNvPr id="1812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	Challenges And Risks</a:t>
            </a:r>
            <a:endParaRPr lang="zh-TW" altLang="en-US">
              <a:latin typeface="Arial" panose="020B0604020202020204" pitchFamily="34" charset="0"/>
            </a:endParaRPr>
          </a:p>
        </p:txBody>
      </p:sp>
      <p:sp>
        <p:nvSpPr>
          <p:cNvPr id="1812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631EEA78-26FC-4C03-A4D1-C65A8697DB8B}" type="slidenum">
              <a:rPr lang="en-US" altLang="zh-TW" smtClean="0">
                <a:latin typeface="Arial" panose="020B0604020202020204" pitchFamily="34" charset="0"/>
              </a:rPr>
              <a:pPr/>
              <a:t>108</a:t>
            </a:fld>
            <a:endParaRPr lang="en-US" altLang="zh-TW">
              <a:latin typeface="Arial" panose="020B0604020202020204" pitchFamily="34" charset="0"/>
            </a:endParaRPr>
          </a:p>
        </p:txBody>
      </p:sp>
    </p:spTree>
    <p:extLst>
      <p:ext uri="{BB962C8B-B14F-4D97-AF65-F5344CB8AC3E}">
        <p14:creationId xmlns:p14="http://schemas.microsoft.com/office/powerpoint/2010/main" val="2950690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投影片圖像版面配置區 1"/>
          <p:cNvSpPr>
            <a:spLocks noGrp="1" noRot="1" noChangeAspect="1" noTextEdit="1"/>
          </p:cNvSpPr>
          <p:nvPr>
            <p:ph type="sldImg"/>
          </p:nvPr>
        </p:nvSpPr>
        <p:spPr>
          <a:ln/>
        </p:spPr>
      </p:sp>
      <p:sp>
        <p:nvSpPr>
          <p:cNvPr id="1832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mn-lt"/>
                <a:ea typeface="+mn-ea"/>
                <a:cs typeface="+mn-cs"/>
              </a:rPr>
              <a:t>Virtual LANs (</a:t>
            </a:r>
            <a:r>
              <a:rPr lang="en-US" sz="1200" b="1" i="0" kern="1200" dirty="0">
                <a:solidFill>
                  <a:schemeClr val="tx1"/>
                </a:solidFill>
                <a:effectLst/>
                <a:latin typeface="+mn-lt"/>
                <a:ea typeface="+mn-ea"/>
                <a:cs typeface="+mn-cs"/>
              </a:rPr>
              <a:t>VLANs</a:t>
            </a:r>
            <a:r>
              <a:rPr lang="en-US" sz="1200" b="0" i="0" kern="1200" dirty="0">
                <a:solidFill>
                  <a:schemeClr val="tx1"/>
                </a:solidFill>
                <a:effectLst/>
                <a:latin typeface="+mn-lt"/>
                <a:ea typeface="+mn-ea"/>
                <a:cs typeface="+mn-cs"/>
              </a:rPr>
              <a:t>) are widely used in </a:t>
            </a:r>
            <a:r>
              <a:rPr lang="en-US" sz="1200" b="1" i="0" kern="1200" dirty="0">
                <a:solidFill>
                  <a:schemeClr val="tx1"/>
                </a:solidFill>
                <a:effectLst/>
                <a:latin typeface="+mn-lt"/>
                <a:ea typeface="+mn-ea"/>
                <a:cs typeface="+mn-cs"/>
              </a:rPr>
              <a:t>cloud computing</a:t>
            </a:r>
            <a:r>
              <a:rPr lang="en-US" sz="1200" b="0" i="0" kern="1200" dirty="0">
                <a:solidFill>
                  <a:schemeClr val="tx1"/>
                </a:solidFill>
                <a:effectLst/>
                <a:latin typeface="+mn-lt"/>
                <a:ea typeface="+mn-ea"/>
                <a:cs typeface="+mn-cs"/>
              </a:rPr>
              <a:t> environments to improve network performance and </a:t>
            </a:r>
            <a:r>
              <a:rPr lang="en-US" sz="1200" b="1" i="0" kern="1200" dirty="0">
                <a:solidFill>
                  <a:schemeClr val="tx1"/>
                </a:solidFill>
                <a:effectLst/>
                <a:latin typeface="+mn-lt"/>
                <a:ea typeface="+mn-ea"/>
                <a:cs typeface="+mn-cs"/>
              </a:rPr>
              <a:t>security</a:t>
            </a:r>
            <a:endParaRPr lang="zh-TW" altLang="en-US" dirty="0">
              <a:latin typeface="Arial" panose="020B0604020202020204" pitchFamily="34" charset="0"/>
            </a:endParaRPr>
          </a:p>
        </p:txBody>
      </p:sp>
      <p:sp>
        <p:nvSpPr>
          <p:cNvPr id="1833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94560FA-616E-46C7-B3A9-F9D1365E41C8}" type="slidenum">
              <a:rPr lang="en-US" altLang="zh-TW" smtClean="0">
                <a:latin typeface="Arial" panose="020B0604020202020204" pitchFamily="34" charset="0"/>
              </a:rPr>
              <a:pPr/>
              <a:t>109</a:t>
            </a:fld>
            <a:endParaRPr lang="en-US" altLang="zh-TW">
              <a:latin typeface="Arial" panose="020B0604020202020204" pitchFamily="34" charset="0"/>
            </a:endParaRPr>
          </a:p>
        </p:txBody>
      </p:sp>
    </p:spTree>
    <p:extLst>
      <p:ext uri="{BB962C8B-B14F-4D97-AF65-F5344CB8AC3E}">
        <p14:creationId xmlns:p14="http://schemas.microsoft.com/office/powerpoint/2010/main" val="3187602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投影片圖像版面配置區 1"/>
          <p:cNvSpPr>
            <a:spLocks noGrp="1" noRot="1" noChangeAspect="1" noTextEdit="1"/>
          </p:cNvSpPr>
          <p:nvPr>
            <p:ph type="sldImg"/>
          </p:nvPr>
        </p:nvSpPr>
        <p:spPr>
          <a:ln/>
        </p:spPr>
      </p:sp>
      <p:sp>
        <p:nvSpPr>
          <p:cNvPr id="18534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1.8.1	Security, Privacy, and Trust</a:t>
            </a:r>
            <a:endParaRPr lang="zh-TW" altLang="en-US">
              <a:latin typeface="Arial" panose="020B0604020202020204" pitchFamily="34" charset="0"/>
            </a:endParaRPr>
          </a:p>
        </p:txBody>
      </p:sp>
      <p:sp>
        <p:nvSpPr>
          <p:cNvPr id="18534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3E244D37-C902-4561-BC3F-6E3FC6FCB58F}" type="slidenum">
              <a:rPr lang="en-US" altLang="zh-TW" smtClean="0">
                <a:latin typeface="Arial" panose="020B0604020202020204" pitchFamily="34" charset="0"/>
              </a:rPr>
              <a:pPr/>
              <a:t>110</a:t>
            </a:fld>
            <a:endParaRPr lang="en-US" altLang="zh-TW">
              <a:latin typeface="Arial" panose="020B0604020202020204" pitchFamily="34" charset="0"/>
            </a:endParaRPr>
          </a:p>
        </p:txBody>
      </p:sp>
    </p:spTree>
    <p:extLst>
      <p:ext uri="{BB962C8B-B14F-4D97-AF65-F5344CB8AC3E}">
        <p14:creationId xmlns:p14="http://schemas.microsoft.com/office/powerpoint/2010/main" val="93809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圖像版面配置區 1"/>
          <p:cNvSpPr>
            <a:spLocks noGrp="1" noRot="1" noChangeAspect="1" noTextEdit="1"/>
          </p:cNvSpPr>
          <p:nvPr>
            <p:ph type="sldImg"/>
          </p:nvPr>
        </p:nvSpPr>
        <p:spPr>
          <a:ln/>
        </p:spPr>
      </p:sp>
      <p:sp>
        <p:nvSpPr>
          <p:cNvPr id="1536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536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671FF76-96E0-4139-9A99-61DA4F925128}" type="slidenum">
              <a:rPr lang="en-US" altLang="zh-TW">
                <a:latin typeface="Arial" panose="020B0604020202020204" pitchFamily="34" charset="0"/>
              </a:rPr>
              <a:pPr/>
              <a:t>13</a:t>
            </a:fld>
            <a:endParaRPr lang="en-US" altLang="zh-TW">
              <a:latin typeface="Arial" panose="020B0604020202020204" pitchFamily="34" charset="0"/>
            </a:endParaRPr>
          </a:p>
        </p:txBody>
      </p:sp>
    </p:spTree>
    <p:extLst>
      <p:ext uri="{BB962C8B-B14F-4D97-AF65-F5344CB8AC3E}">
        <p14:creationId xmlns:p14="http://schemas.microsoft.com/office/powerpoint/2010/main" val="2464474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a:ln/>
        </p:spPr>
      </p:sp>
      <p:sp>
        <p:nvSpPr>
          <p:cNvPr id="1873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1.8.2	Data Lock-In and Standardization</a:t>
            </a:r>
            <a:endParaRPr lang="zh-TW" altLang="en-US">
              <a:latin typeface="Arial" panose="020B0604020202020204" pitchFamily="34" charset="0"/>
            </a:endParaRPr>
          </a:p>
        </p:txBody>
      </p:sp>
      <p:sp>
        <p:nvSpPr>
          <p:cNvPr id="1873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3AD549DA-0863-4601-BFE6-C254B82637C1}" type="slidenum">
              <a:rPr lang="en-US" altLang="zh-TW" smtClean="0">
                <a:latin typeface="Arial" panose="020B0604020202020204" pitchFamily="34" charset="0"/>
              </a:rPr>
              <a:pPr/>
              <a:t>111</a:t>
            </a:fld>
            <a:endParaRPr lang="en-US" altLang="zh-TW">
              <a:latin typeface="Arial" panose="020B0604020202020204" pitchFamily="34" charset="0"/>
            </a:endParaRPr>
          </a:p>
        </p:txBody>
      </p:sp>
    </p:spTree>
    <p:extLst>
      <p:ext uri="{BB962C8B-B14F-4D97-AF65-F5344CB8AC3E}">
        <p14:creationId xmlns:p14="http://schemas.microsoft.com/office/powerpoint/2010/main" val="3082042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投影片圖像版面配置區 1"/>
          <p:cNvSpPr>
            <a:spLocks noGrp="1" noRot="1" noChangeAspect="1" noTextEdit="1"/>
          </p:cNvSpPr>
          <p:nvPr>
            <p:ph type="sldImg"/>
          </p:nvPr>
        </p:nvSpPr>
        <p:spPr>
          <a:ln/>
        </p:spPr>
      </p:sp>
      <p:sp>
        <p:nvSpPr>
          <p:cNvPr id="18944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1.8.2	Data Lock-In and Standardization</a:t>
            </a:r>
            <a:endParaRPr lang="zh-TW" altLang="en-US">
              <a:latin typeface="Arial" panose="020B0604020202020204" pitchFamily="34" charset="0"/>
            </a:endParaRPr>
          </a:p>
        </p:txBody>
      </p:sp>
      <p:sp>
        <p:nvSpPr>
          <p:cNvPr id="18944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499CAF1D-32A5-46F6-A009-FDCA0259455A}" type="slidenum">
              <a:rPr lang="en-US" altLang="zh-TW" smtClean="0">
                <a:latin typeface="Arial" panose="020B0604020202020204" pitchFamily="34" charset="0"/>
              </a:rPr>
              <a:pPr/>
              <a:t>112</a:t>
            </a:fld>
            <a:endParaRPr lang="en-US" altLang="zh-TW">
              <a:latin typeface="Arial" panose="020B0604020202020204" pitchFamily="34" charset="0"/>
            </a:endParaRPr>
          </a:p>
        </p:txBody>
      </p:sp>
    </p:spTree>
    <p:extLst>
      <p:ext uri="{BB962C8B-B14F-4D97-AF65-F5344CB8AC3E}">
        <p14:creationId xmlns:p14="http://schemas.microsoft.com/office/powerpoint/2010/main" val="1973425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a:ln/>
        </p:spPr>
      </p:sp>
      <p:sp>
        <p:nvSpPr>
          <p:cNvPr id="19149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1.8.3	Availability, Fault-Tolerance, and Disaster Recovery</a:t>
            </a:r>
            <a:endParaRPr lang="zh-TW" altLang="en-US">
              <a:latin typeface="Arial" panose="020B0604020202020204" pitchFamily="34" charset="0"/>
            </a:endParaRPr>
          </a:p>
        </p:txBody>
      </p:sp>
      <p:sp>
        <p:nvSpPr>
          <p:cNvPr id="1914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6695DB9D-4C4C-4FE2-804D-E84699B49EC6}" type="slidenum">
              <a:rPr lang="en-US" altLang="zh-TW" smtClean="0">
                <a:latin typeface="Arial" panose="020B0604020202020204" pitchFamily="34" charset="0"/>
              </a:rPr>
              <a:pPr/>
              <a:t>113</a:t>
            </a:fld>
            <a:endParaRPr lang="en-US" altLang="zh-TW">
              <a:latin typeface="Arial" panose="020B0604020202020204" pitchFamily="34" charset="0"/>
            </a:endParaRPr>
          </a:p>
        </p:txBody>
      </p:sp>
    </p:spTree>
    <p:extLst>
      <p:ext uri="{BB962C8B-B14F-4D97-AF65-F5344CB8AC3E}">
        <p14:creationId xmlns:p14="http://schemas.microsoft.com/office/powerpoint/2010/main" val="3881158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投影片圖像版面配置區 1"/>
          <p:cNvSpPr>
            <a:spLocks noGrp="1" noRot="1" noChangeAspect="1" noTextEdit="1"/>
          </p:cNvSpPr>
          <p:nvPr>
            <p:ph type="sldImg"/>
          </p:nvPr>
        </p:nvSpPr>
        <p:spPr>
          <a:ln/>
        </p:spPr>
      </p:sp>
      <p:sp>
        <p:nvSpPr>
          <p:cNvPr id="19353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1.8.3	Availability, Fault-Tolerance, and Disaster Recovery</a:t>
            </a:r>
            <a:endParaRPr lang="zh-TW" altLang="en-US">
              <a:latin typeface="Arial" panose="020B0604020202020204" pitchFamily="34" charset="0"/>
            </a:endParaRPr>
          </a:p>
        </p:txBody>
      </p:sp>
      <p:sp>
        <p:nvSpPr>
          <p:cNvPr id="19354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A104C010-C4FF-45CB-BF73-623D07556B41}" type="slidenum">
              <a:rPr lang="en-US" altLang="zh-TW" smtClean="0">
                <a:latin typeface="Arial" panose="020B0604020202020204" pitchFamily="34" charset="0"/>
              </a:rPr>
              <a:pPr/>
              <a:t>114</a:t>
            </a:fld>
            <a:endParaRPr lang="en-US" altLang="zh-TW">
              <a:latin typeface="Arial" panose="020B0604020202020204" pitchFamily="34" charset="0"/>
            </a:endParaRPr>
          </a:p>
        </p:txBody>
      </p:sp>
    </p:spTree>
    <p:extLst>
      <p:ext uri="{BB962C8B-B14F-4D97-AF65-F5344CB8AC3E}">
        <p14:creationId xmlns:p14="http://schemas.microsoft.com/office/powerpoint/2010/main" val="3270636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a:ln/>
        </p:spPr>
      </p:sp>
      <p:sp>
        <p:nvSpPr>
          <p:cNvPr id="19558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Arial" panose="020B0604020202020204" pitchFamily="34" charset="0"/>
              </a:rPr>
              <a:t>1.8.4	Resource Management and Energy-Efﬁciency	</a:t>
            </a:r>
            <a:endParaRPr lang="zh-TW" altLang="en-US">
              <a:latin typeface="Arial" panose="020B0604020202020204" pitchFamily="34" charset="0"/>
            </a:endParaRPr>
          </a:p>
        </p:txBody>
      </p:sp>
      <p:sp>
        <p:nvSpPr>
          <p:cNvPr id="19558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D1BCFA8E-24F5-4371-9ED5-5DD3BC0CEA5B}" type="slidenum">
              <a:rPr lang="en-US" altLang="zh-TW" smtClean="0">
                <a:latin typeface="Arial" panose="020B0604020202020204" pitchFamily="34" charset="0"/>
              </a:rPr>
              <a:pPr/>
              <a:t>115</a:t>
            </a:fld>
            <a:endParaRPr lang="en-US" altLang="zh-TW">
              <a:latin typeface="Arial" panose="020B0604020202020204" pitchFamily="34" charset="0"/>
            </a:endParaRPr>
          </a:p>
        </p:txBody>
      </p:sp>
    </p:spTree>
    <p:extLst>
      <p:ext uri="{BB962C8B-B14F-4D97-AF65-F5344CB8AC3E}">
        <p14:creationId xmlns:p14="http://schemas.microsoft.com/office/powerpoint/2010/main" val="326719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投影片圖像版面配置區 1"/>
          <p:cNvSpPr>
            <a:spLocks noGrp="1" noRot="1" noChangeAspect="1" noTextEdit="1"/>
          </p:cNvSpPr>
          <p:nvPr>
            <p:ph type="sldImg"/>
          </p:nvPr>
        </p:nvSpPr>
        <p:spPr>
          <a:ln/>
        </p:spPr>
      </p:sp>
      <p:sp>
        <p:nvSpPr>
          <p:cNvPr id="20173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latin typeface="Arial" panose="020B0604020202020204" pitchFamily="34" charset="0"/>
              </a:rPr>
              <a:t>1.8.4	Resource Management and Energy-Efﬁciency	</a:t>
            </a:r>
            <a:endParaRPr lang="zh-TW" altLang="en-US" dirty="0">
              <a:latin typeface="Arial" panose="020B0604020202020204" pitchFamily="34" charset="0"/>
            </a:endParaRPr>
          </a:p>
        </p:txBody>
      </p:sp>
      <p:sp>
        <p:nvSpPr>
          <p:cNvPr id="20173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E273FFC7-F9AC-4123-98F4-CB5E7DD6DA6A}" type="slidenum">
              <a:rPr lang="en-US" altLang="zh-TW" smtClean="0">
                <a:latin typeface="Arial" panose="020B0604020202020204" pitchFamily="34" charset="0"/>
              </a:rPr>
              <a:pPr/>
              <a:t>116</a:t>
            </a:fld>
            <a:endParaRPr lang="en-US" altLang="zh-TW">
              <a:latin typeface="Arial" panose="020B0604020202020204" pitchFamily="34" charset="0"/>
            </a:endParaRPr>
          </a:p>
        </p:txBody>
      </p:sp>
    </p:spTree>
    <p:extLst>
      <p:ext uri="{BB962C8B-B14F-4D97-AF65-F5344CB8AC3E}">
        <p14:creationId xmlns:p14="http://schemas.microsoft.com/office/powerpoint/2010/main" val="629273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resource</a:t>
            </a:r>
          </a:p>
        </p:txBody>
      </p:sp>
      <p:sp>
        <p:nvSpPr>
          <p:cNvPr id="4" name="Slide Number Placeholder 3"/>
          <p:cNvSpPr>
            <a:spLocks noGrp="1"/>
          </p:cNvSpPr>
          <p:nvPr>
            <p:ph type="sldNum" sz="quarter" idx="10"/>
          </p:nvPr>
        </p:nvSpPr>
        <p:spPr/>
        <p:txBody>
          <a:bodyPr/>
          <a:lstStyle/>
          <a:p>
            <a:fld id="{D923E61B-9923-41E8-A048-1B57D195D0C6}" type="slidenum">
              <a:rPr lang="en-US" smtClean="0"/>
              <a:pPr/>
              <a:t>117</a:t>
            </a:fld>
            <a:endParaRPr lang="en-US"/>
          </a:p>
        </p:txBody>
      </p:sp>
    </p:spTree>
    <p:extLst>
      <p:ext uri="{BB962C8B-B14F-4D97-AF65-F5344CB8AC3E}">
        <p14:creationId xmlns:p14="http://schemas.microsoft.com/office/powerpoint/2010/main" val="3564175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Application in backend refers to a software or platform to which client accesses. Means it provides the service in backend as per the client requirement.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Service in backend refers to the major three types of cloud based services like SaaS, PaaS and IaaS. Also manages which type of service the user accesses.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Runtime cloud in backend provides the execution and Runtime platform/environment to the Virtual machine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Storage in backend provides flexible and scalable storage service and management of stored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Cloud Infrastructure in backend refers to the hardware and software components of cloud like it includes servers, storage, network devices, virtualization software etc.</a:t>
            </a: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121</a:t>
            </a:fld>
            <a:endParaRPr lang="en-US"/>
          </a:p>
        </p:txBody>
      </p:sp>
    </p:spTree>
    <p:extLst>
      <p:ext uri="{BB962C8B-B14F-4D97-AF65-F5344CB8AC3E}">
        <p14:creationId xmlns:p14="http://schemas.microsoft.com/office/powerpoint/2010/main" val="1831062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Application in backend refers to a software or platform to which client accesses. Means it provides the service in backend as per the client requirement.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2. Service in backend refers to the major three types of cloud based services like SaaS, PaaS and IaaS. Also manages which type of service the user accesses.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Runtime cloud in backend provides the execution and Runtime platform/environment to the Virtual machine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Storage in backend provides flexible and scalable storage service and management of stored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Cloud Infrastructure in backend refers to the hardware and software components of cloud like it includes servers, storage, network devices, virtualization software etc.</a:t>
            </a: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122</a:t>
            </a:fld>
            <a:endParaRPr lang="en-US"/>
          </a:p>
        </p:txBody>
      </p:sp>
    </p:spTree>
    <p:extLst>
      <p:ext uri="{BB962C8B-B14F-4D97-AF65-F5344CB8AC3E}">
        <p14:creationId xmlns:p14="http://schemas.microsoft.com/office/powerpoint/2010/main" val="618019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Management in backend refers to management of backend components like application, service, runtime cloud, storage, infrastructure, and other security mechanisms etc.</a:t>
            </a:r>
            <a:r>
              <a:rPr lang="en-US" sz="1200" dirty="0">
                <a:solidFill>
                  <a:srgbClr val="000000"/>
                </a:solidFill>
                <a:latin typeface="Georgia" panose="02040502050405020303" pitchFamily="18" charset="0"/>
                <a:ea typeface="Times New Roman" panose="02020603050405020304" pitchFamily="18" charset="0"/>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Security in backend refers to implementation of different security mechanisms in the backend for secure cloud resources, systems, files, and infrastructure to end-users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Internet connection acts as the medium or a bridge between frontend and backend and establishes the interaction and communication between frontend and backend.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Database in backend refers to provide database for storing structured data, such as SQL and NOSQL databases. Example of Databases services include Amazon RDS, Microsoft Azure SQL database and Google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Networking in backend services that provide networking infrastructure for application in the cloud, such as load balancing,</a:t>
            </a:r>
            <a:r>
              <a:rPr lang="en-US" sz="1200" b="0" i="0" kern="1200" baseline="0" dirty="0">
                <a:solidFill>
                  <a:schemeClr val="tx1"/>
                </a:solidFill>
                <a:effectLst/>
                <a:latin typeface="+mn-lt"/>
                <a:ea typeface="+mn-ea"/>
                <a:cs typeface="+mn-cs"/>
              </a:rPr>
              <a:t> DNS an Virtual private networks(</a:t>
            </a:r>
            <a:r>
              <a:rPr lang="en-US" sz="1200" b="0" i="0" kern="1200" dirty="0">
                <a:solidFill>
                  <a:schemeClr val="tx1"/>
                </a:solidFill>
                <a:effectLst/>
                <a:latin typeface="+mn-lt"/>
                <a:ea typeface="+mn-ea"/>
                <a:cs typeface="+mn-cs"/>
              </a:rPr>
              <a:t>The VPN acts as an intermediary between the user getting online and connecting to the internet by hiding their IP address. Using a VPN creates a private, encrypted tunnel through which a user's device can access the internet while hiding their personal information, location, and other data.)</a:t>
            </a:r>
          </a:p>
          <a:p>
            <a:pPr fontAlgn="base"/>
            <a:r>
              <a:rPr lang="en-US" sz="1200" b="0" i="0" kern="1200" dirty="0">
                <a:solidFill>
                  <a:schemeClr val="tx1"/>
                </a:solidFill>
                <a:effectLst/>
                <a:latin typeface="+mn-lt"/>
                <a:ea typeface="+mn-ea"/>
                <a:cs typeface="+mn-cs"/>
              </a:rPr>
              <a:t>Analytics in backend service that provides analytics </a:t>
            </a:r>
            <a:r>
              <a:rPr lang="en-US" sz="1200" b="0" i="0" kern="1200" dirty="0" err="1">
                <a:solidFill>
                  <a:schemeClr val="tx1"/>
                </a:solidFill>
                <a:effectLst/>
                <a:latin typeface="+mn-lt"/>
                <a:ea typeface="+mn-ea"/>
                <a:cs typeface="+mn-cs"/>
              </a:rPr>
              <a:t>capabillities</a:t>
            </a:r>
            <a:r>
              <a:rPr lang="en-US" sz="1200" b="0" i="0" kern="1200" dirty="0">
                <a:solidFill>
                  <a:schemeClr val="tx1"/>
                </a:solidFill>
                <a:effectLst/>
                <a:latin typeface="+mn-lt"/>
                <a:ea typeface="+mn-ea"/>
                <a:cs typeface="+mn-cs"/>
              </a:rPr>
              <a:t> for data in the cloud, such as warehousing, business intelligence and machine learning.</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Benefits of Cloud Computing Architecture :</a:t>
            </a:r>
            <a:endParaRPr lang="en-US" sz="1200" b="0"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mn-lt"/>
                <a:ea typeface="+mn-ea"/>
                <a:cs typeface="+mn-cs"/>
              </a:rPr>
              <a:t>ancing</a:t>
            </a:r>
            <a:r>
              <a:rPr lang="en-US" sz="1200" b="0" i="0" kern="1200" dirty="0">
                <a:solidFill>
                  <a:schemeClr val="tx1"/>
                </a:solidFill>
                <a:effectLst/>
                <a:latin typeface="+mn-lt"/>
                <a:ea typeface="+mn-ea"/>
                <a:cs typeface="+mn-cs"/>
              </a:rPr>
              <a:t>, DNS and virtual private networks. </a:t>
            </a:r>
            <a:r>
              <a:rPr lang="en-US" sz="1200" b="0" i="0" kern="1200" dirty="0" err="1">
                <a:solidFill>
                  <a:schemeClr val="tx1"/>
                </a:solidFill>
                <a:effectLst/>
                <a:latin typeface="+mn-lt"/>
                <a:ea typeface="+mn-ea"/>
                <a:cs typeface="+mn-cs"/>
              </a:rPr>
              <a:t>CLoud</a:t>
            </a:r>
            <a:r>
              <a:rPr lang="en-US" sz="1200" b="0" i="0" kern="1200" dirty="0">
                <a:solidFill>
                  <a:schemeClr val="tx1"/>
                </a:solidFill>
                <a:effectLst/>
                <a:latin typeface="+mn-lt"/>
                <a:ea typeface="+mn-ea"/>
                <a:cs typeface="+mn-cs"/>
              </a:rPr>
              <a:t> SQL.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2. Service in backend refers to the major three types of cloud based services like SaaS, PaaS and IaaS. Also manages which type of service the user accesses.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Runtime cloud in backend provides the execution and Runtime platform/environment to the Virtual machine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000000"/>
                </a:solidFill>
                <a:latin typeface="Georgia" panose="02040502050405020303" pitchFamily="18" charset="0"/>
                <a:ea typeface="Times New Roman" panose="02020603050405020304" pitchFamily="18" charset="0"/>
              </a:rPr>
              <a:t>Storage in backend provides flexible and scalable storage service and management of stored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Cloud Infrastructure in backend refers to the hardware and software components of cloud like it includes servers, storage, network devices, virtualization software etc.</a:t>
            </a: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rgbClr val="000000"/>
              </a:solidFill>
              <a:latin typeface="Georgia" panose="02040502050405020303"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123</a:t>
            </a:fld>
            <a:endParaRPr lang="en-US"/>
          </a:p>
        </p:txBody>
      </p:sp>
    </p:spTree>
    <p:extLst>
      <p:ext uri="{BB962C8B-B14F-4D97-AF65-F5344CB8AC3E}">
        <p14:creationId xmlns:p14="http://schemas.microsoft.com/office/powerpoint/2010/main" val="4558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18</a:t>
            </a:fld>
            <a:endParaRPr lang="en-US"/>
          </a:p>
        </p:txBody>
      </p:sp>
    </p:spTree>
    <p:extLst>
      <p:ext uri="{BB962C8B-B14F-4D97-AF65-F5344CB8AC3E}">
        <p14:creationId xmlns:p14="http://schemas.microsoft.com/office/powerpoint/2010/main" val="2144443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124</a:t>
            </a:fld>
            <a:endParaRPr lang="en-US"/>
          </a:p>
        </p:txBody>
      </p:sp>
    </p:spTree>
    <p:extLst>
      <p:ext uri="{BB962C8B-B14F-4D97-AF65-F5344CB8AC3E}">
        <p14:creationId xmlns:p14="http://schemas.microsoft.com/office/powerpoint/2010/main" val="1104683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Q1 </a:t>
            </a:r>
            <a:r>
              <a:rPr lang="en-US" sz="1200" kern="1200" dirty="0">
                <a:solidFill>
                  <a:schemeClr val="tx1"/>
                </a:solidFill>
                <a:effectLst/>
                <a:latin typeface="+mn-lt"/>
                <a:ea typeface="+mn-ea"/>
                <a:cs typeface="+mn-cs"/>
              </a:rPr>
              <a:t>Cloud agility(able to move quickly) is the enhanced ability to stay nimble and depend on cloud flexibility to make your business operations agile. It’s one way that a business can use </a:t>
            </a:r>
            <a:r>
              <a:rPr lang="en-US" sz="1200" u="none" strike="noStrike" kern="1200" dirty="0">
                <a:solidFill>
                  <a:schemeClr val="tx1"/>
                </a:solidFill>
                <a:effectLst/>
                <a:latin typeface="+mn-lt"/>
                <a:ea typeface="+mn-ea"/>
                <a:cs typeface="+mn-cs"/>
                <a:hlinkClick r:id="rId3"/>
              </a:rPr>
              <a:t>cloud computing</a:t>
            </a:r>
            <a:r>
              <a:rPr lang="en-US" sz="1200" kern="1200" dirty="0">
                <a:solidFill>
                  <a:schemeClr val="tx1"/>
                </a:solidFill>
                <a:effectLst/>
                <a:latin typeface="+mn-lt"/>
                <a:ea typeface="+mn-ea"/>
                <a:cs typeface="+mn-cs"/>
              </a:rPr>
              <a:t> to satisfy customer expectations and evolve.</a:t>
            </a:r>
          </a:p>
          <a:p>
            <a:r>
              <a:rPr lang="en-US" dirty="0"/>
              <a:t>Q2:</a:t>
            </a:r>
            <a:r>
              <a:rPr lang="en-US" sz="1200" kern="1200" dirty="0">
                <a:solidFill>
                  <a:schemeClr val="tx1"/>
                </a:solidFill>
                <a:effectLst/>
                <a:latin typeface="+mn-lt"/>
                <a:ea typeface="+mn-ea"/>
                <a:cs typeface="+mn-cs"/>
              </a:rPr>
              <a:t>There are several ways in which organizations can achieve agility in business, such as:</a:t>
            </a:r>
          </a:p>
          <a:p>
            <a:pPr lvl="0"/>
            <a:r>
              <a:rPr lang="en-US" sz="1200" b="1" kern="1200" dirty="0">
                <a:solidFill>
                  <a:schemeClr val="tx1"/>
                </a:solidFill>
                <a:effectLst/>
                <a:latin typeface="+mn-lt"/>
                <a:ea typeface="+mn-ea"/>
                <a:cs typeface="+mn-cs"/>
              </a:rPr>
              <a:t>Time to market and swiftness: </a:t>
            </a:r>
            <a:r>
              <a:rPr lang="en-US" sz="1200" kern="1200" dirty="0">
                <a:solidFill>
                  <a:schemeClr val="tx1"/>
                </a:solidFill>
                <a:effectLst/>
                <a:latin typeface="+mn-lt"/>
                <a:ea typeface="+mn-ea"/>
                <a:cs typeface="+mn-cs"/>
              </a:rPr>
              <a:t>The cloud is agile </a:t>
            </a:r>
            <a:r>
              <a:rPr lang="en-US" sz="1200" b="1" kern="1200" dirty="0">
                <a:solidFill>
                  <a:schemeClr val="tx1"/>
                </a:solidFill>
                <a:effectLst/>
                <a:latin typeface="+mn-lt"/>
                <a:ea typeface="+mn-ea"/>
                <a:cs typeface="+mn-cs"/>
              </a:rPr>
              <a:t>enough to offer resources to users through an internet connection. </a:t>
            </a:r>
            <a:r>
              <a:rPr lang="en-US" sz="1200" kern="1200" dirty="0">
                <a:solidFill>
                  <a:schemeClr val="tx1"/>
                </a:solidFill>
                <a:effectLst/>
                <a:latin typeface="+mn-lt"/>
                <a:ea typeface="+mn-ea"/>
                <a:cs typeface="+mn-cs"/>
              </a:rPr>
              <a:t>It becomes valuable, especially for businesses that operate in remote areas.</a:t>
            </a:r>
          </a:p>
          <a:p>
            <a:pPr lvl="0"/>
            <a:r>
              <a:rPr lang="en-US" sz="1200" b="1" kern="1200" dirty="0">
                <a:solidFill>
                  <a:schemeClr val="tx1"/>
                </a:solidFill>
                <a:effectLst/>
                <a:latin typeface="+mn-lt"/>
                <a:ea typeface="+mn-ea"/>
                <a:cs typeface="+mn-cs"/>
              </a:rPr>
              <a:t>Fast Innovation: </a:t>
            </a:r>
            <a:r>
              <a:rPr lang="en-US" sz="1200" kern="1200" dirty="0">
                <a:solidFill>
                  <a:schemeClr val="tx1"/>
                </a:solidFill>
                <a:effectLst/>
                <a:latin typeface="+mn-lt"/>
                <a:ea typeface="+mn-ea"/>
                <a:cs typeface="+mn-cs"/>
              </a:rPr>
              <a:t>The cloud supports </a:t>
            </a:r>
            <a:r>
              <a:rPr lang="en-US" sz="1200" b="1" kern="1200" dirty="0">
                <a:solidFill>
                  <a:schemeClr val="tx1"/>
                </a:solidFill>
                <a:effectLst/>
                <a:latin typeface="+mn-lt"/>
                <a:ea typeface="+mn-ea"/>
                <a:cs typeface="+mn-cs"/>
              </a:rPr>
              <a:t>speedy innovation, where it increases product creation and how it gets marketed</a:t>
            </a:r>
            <a:r>
              <a:rPr lang="en-US" sz="1200" kern="1200" dirty="0">
                <a:solidFill>
                  <a:schemeClr val="tx1"/>
                </a:solidFill>
                <a:effectLst/>
                <a:latin typeface="+mn-lt"/>
                <a:ea typeface="+mn-ea"/>
                <a:cs typeface="+mn-cs"/>
              </a:rPr>
              <a:t>. This allows the businesses to align their objectives with the operation processes.</a:t>
            </a:r>
          </a:p>
          <a:p>
            <a:pPr lvl="0"/>
            <a:r>
              <a:rPr lang="en-US" sz="1200" b="1" kern="1200" dirty="0">
                <a:solidFill>
                  <a:schemeClr val="tx1"/>
                </a:solidFill>
                <a:effectLst/>
                <a:latin typeface="+mn-lt"/>
                <a:ea typeface="+mn-ea"/>
                <a:cs typeface="+mn-cs"/>
              </a:rPr>
              <a:t>Cutting Costs: </a:t>
            </a:r>
            <a:r>
              <a:rPr lang="en-US" sz="1200" kern="1200" dirty="0">
                <a:solidFill>
                  <a:schemeClr val="tx1"/>
                </a:solidFill>
                <a:effectLst/>
                <a:latin typeface="+mn-lt"/>
                <a:ea typeface="+mn-ea"/>
                <a:cs typeface="+mn-cs"/>
              </a:rPr>
              <a:t>The cloud makes its resources accessible through an internet connection. So, setting up an account just takes a few minutes, and you are ready to use the cloud resources. The service provider will bill you for the amount of resources you use. It makes it a cost-effective model, especially for SMEs.</a:t>
            </a:r>
          </a:p>
          <a:p>
            <a:pPr lvl="0"/>
            <a:r>
              <a:rPr lang="en-US" sz="1200" b="1" kern="1200" dirty="0">
                <a:solidFill>
                  <a:schemeClr val="tx1"/>
                </a:solidFill>
                <a:effectLst/>
                <a:latin typeface="+mn-lt"/>
                <a:ea typeface="+mn-ea"/>
                <a:cs typeface="+mn-cs"/>
              </a:rPr>
              <a:t>Business Continuity and Resilience:</a:t>
            </a:r>
            <a:r>
              <a:rPr lang="en-US" sz="1200" kern="1200" dirty="0">
                <a:solidFill>
                  <a:schemeClr val="tx1"/>
                </a:solidFill>
                <a:effectLst/>
                <a:latin typeface="+mn-lt"/>
                <a:ea typeface="+mn-ea"/>
                <a:cs typeface="+mn-cs"/>
              </a:rPr>
              <a:t> Business continuity and swift disaster recovery are benefits of using the cloud. It means in case of a natural disaster. Companies can recover their data fast, lowering downtime and ensuring the continuity of business operations.</a:t>
            </a:r>
          </a:p>
          <a:p>
            <a:pPr lvl="0"/>
            <a:r>
              <a:rPr lang="en-US" sz="1200" b="1" kern="1200" dirty="0">
                <a:solidFill>
                  <a:schemeClr val="tx1"/>
                </a:solidFill>
                <a:effectLst/>
                <a:latin typeface="+mn-lt"/>
                <a:ea typeface="+mn-ea"/>
                <a:cs typeface="+mn-cs"/>
              </a:rPr>
              <a:t>Partnership and Accessibility: </a:t>
            </a:r>
            <a:r>
              <a:rPr lang="en-US" sz="1200" kern="1200" dirty="0">
                <a:solidFill>
                  <a:schemeClr val="tx1"/>
                </a:solidFill>
                <a:effectLst/>
                <a:latin typeface="+mn-lt"/>
                <a:ea typeface="+mn-ea"/>
                <a:cs typeface="+mn-cs"/>
              </a:rPr>
              <a:t>Using the cloud helps organizations to combine and collaborate workforce in remote locations. Leveraging cloud tools enables businesses to work in distributed environments, boosting productivity and agility.</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125</a:t>
            </a:fld>
            <a:endParaRPr lang="en-US"/>
          </a:p>
        </p:txBody>
      </p:sp>
    </p:spTree>
    <p:extLst>
      <p:ext uri="{BB962C8B-B14F-4D97-AF65-F5344CB8AC3E}">
        <p14:creationId xmlns:p14="http://schemas.microsoft.com/office/powerpoint/2010/main" val="1046530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 </a:t>
            </a:r>
            <a:r>
              <a:rPr lang="en-US" sz="1200" kern="1200" dirty="0">
                <a:solidFill>
                  <a:schemeClr val="tx1"/>
                </a:solidFill>
                <a:effectLst/>
                <a:latin typeface="+mn-lt"/>
                <a:ea typeface="+mn-ea"/>
                <a:cs typeface="+mn-cs"/>
              </a:rPr>
              <a:t>It is a resource in cloud computing whose primary focus is the management and allocation of computing resources for engineering. The good thing is service providers provide APIs that help the engineers gain access and scale the resources. A good example is networking, virtual machines, and bandwidth.</a:t>
            </a:r>
          </a:p>
          <a:p>
            <a:r>
              <a:rPr lang="en-US" sz="1200" kern="1200" dirty="0">
                <a:solidFill>
                  <a:schemeClr val="tx1"/>
                </a:solidFill>
                <a:effectLst/>
                <a:latin typeface="+mn-lt"/>
                <a:ea typeface="+mn-ea"/>
                <a:cs typeface="+mn-cs"/>
              </a:rPr>
              <a:t>Improved workforce collaboration, swift testing, development, and optimized resource usage result from agility. Businesses should remember that agility cannot reduce the time for an application supply chain. However, agility can help enhance IT operations. The chain starts from the prototype to the production rollout.</a:t>
            </a:r>
          </a:p>
          <a:p>
            <a:r>
              <a:rPr lang="en-US" sz="1200" kern="1200" dirty="0">
                <a:solidFill>
                  <a:schemeClr val="tx1"/>
                </a:solidFill>
                <a:effectLst/>
                <a:latin typeface="+mn-lt"/>
                <a:ea typeface="+mn-ea"/>
                <a:cs typeface="+mn-cs"/>
              </a:rPr>
              <a:t>2. This type of agility focuses on how organizations respond swiftly to the evolving market environment. Since one of the significant benefits of cloud computing is scalability, it helps companies scale their resources on demand. In addition, it enables organizations to launch new apps and customize their products to the market changes with agility.</a:t>
            </a:r>
          </a:p>
          <a:p>
            <a:r>
              <a:rPr lang="en-US" sz="1200" kern="1200" dirty="0">
                <a:solidFill>
                  <a:schemeClr val="tx1"/>
                </a:solidFill>
                <a:effectLst/>
                <a:latin typeface="+mn-lt"/>
                <a:ea typeface="+mn-ea"/>
                <a:cs typeface="+mn-cs"/>
              </a:rPr>
              <a:t>Overall, these two agility types offer unique benefits. Engineering resource availability improves IT processes internally.  The business’s response to change conditions also helps companies respond fast to market changes. Therefore, utilizing the cloud can enable businesses to gain from both agilities. In addition, it opens new opportunities for businesses in their operations and growth.</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126</a:t>
            </a:fld>
            <a:endParaRPr lang="en-US"/>
          </a:p>
        </p:txBody>
      </p:sp>
    </p:spTree>
    <p:extLst>
      <p:ext uri="{BB962C8B-B14F-4D97-AF65-F5344CB8AC3E}">
        <p14:creationId xmlns:p14="http://schemas.microsoft.com/office/powerpoint/2010/main" val="2255769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cloud is flexible, and a user can access the cloud resources even remotely with an internet connection. Businesses that work in those remote areas will find it helpful since they can collaborate better with their mobile teams.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cloud is agile, and the good thing is that a user can scale the resources on demand. It reduces the need to keep requesting the service provider add more resources. This approach can help businesses scale their operations and thrive.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valuable feature because it helps cloud admins automate manual processes, which speeds resource delivery on demand. The good thing about automation is it helps reduce errors and cuts expenses.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cloud offers reliability which can be a benefit to companies. They can use it to provide their services and apps with 24/7 up-time. Leveraging the cloud helps companies reduce downtime and have operation consistency even in peak hours. It can result in higher revenues and satisfied customers.</a:t>
            </a:r>
          </a:p>
          <a:p>
            <a:r>
              <a:rPr lang="en-US" sz="1200" kern="1200" dirty="0">
                <a:solidFill>
                  <a:schemeClr val="tx1"/>
                </a:solidFill>
                <a:effectLst/>
                <a:latin typeface="+mn-lt"/>
                <a:ea typeface="+mn-ea"/>
                <a:cs typeface="+mn-cs"/>
              </a:rPr>
              <a:t>The cloud can help businesses eliminate resource wastage by picking the right size of resources needed.</a:t>
            </a:r>
          </a:p>
          <a:p>
            <a:r>
              <a:rPr lang="en-US" sz="1200" kern="1200" dirty="0">
                <a:solidFill>
                  <a:schemeClr val="tx1"/>
                </a:solidFill>
                <a:effectLst/>
                <a:latin typeface="+mn-lt"/>
                <a:ea typeface="+mn-ea"/>
                <a:cs typeface="+mn-cs"/>
              </a:rPr>
              <a:t>It’s common to find most of the cloud on-demand services user-friendly</a:t>
            </a:r>
          </a:p>
          <a:p>
            <a:r>
              <a:rPr lang="en-US" sz="1200" kern="1200" dirty="0">
                <a:solidFill>
                  <a:schemeClr val="tx1"/>
                </a:solidFill>
                <a:effectLst/>
                <a:latin typeface="+mn-lt"/>
                <a:ea typeface="+mn-ea"/>
                <a:cs typeface="+mn-cs"/>
              </a:rPr>
              <a:t>Modernization brings innovation, and the cloud can open up opportunities for companies to access AI, big data analytics,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and ML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nature of this auto-adaptive </a:t>
            </a:r>
            <a:r>
              <a:rPr lang="en-US" sz="1200" u="none" strike="noStrike" kern="1200">
                <a:solidFill>
                  <a:schemeClr val="tx1"/>
                </a:solidFill>
                <a:effectLst/>
                <a:latin typeface="+mn-lt"/>
                <a:ea typeface="+mn-ea"/>
                <a:cs typeface="+mn-cs"/>
                <a:hlinkClick r:id="rId3"/>
              </a:rPr>
              <a:t>scaling</a:t>
            </a:r>
            <a:r>
              <a:rPr lang="en-US" sz="1200" kern="1200">
                <a:solidFill>
                  <a:schemeClr val="tx1"/>
                </a:solidFill>
                <a:effectLst/>
                <a:latin typeface="+mn-lt"/>
                <a:ea typeface="+mn-ea"/>
                <a:cs typeface="+mn-cs"/>
              </a:rPr>
              <a:t> feature lets companies scale their infrastructure without hiccups.</a:t>
            </a:r>
          </a:p>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127</a:t>
            </a:fld>
            <a:endParaRPr lang="en-US"/>
          </a:p>
        </p:txBody>
      </p:sp>
    </p:spTree>
    <p:extLst>
      <p:ext uri="{BB962C8B-B14F-4D97-AF65-F5344CB8AC3E}">
        <p14:creationId xmlns:p14="http://schemas.microsoft.com/office/powerpoint/2010/main" val="286356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128</a:t>
            </a:fld>
            <a:endParaRPr lang="en-US"/>
          </a:p>
        </p:txBody>
      </p:sp>
    </p:spTree>
    <p:extLst>
      <p:ext uri="{BB962C8B-B14F-4D97-AF65-F5344CB8AC3E}">
        <p14:creationId xmlns:p14="http://schemas.microsoft.com/office/powerpoint/2010/main" val="40652729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129</a:t>
            </a:fld>
            <a:endParaRPr lang="en-US"/>
          </a:p>
        </p:txBody>
      </p:sp>
    </p:spTree>
    <p:extLst>
      <p:ext uri="{BB962C8B-B14F-4D97-AF65-F5344CB8AC3E}">
        <p14:creationId xmlns:p14="http://schemas.microsoft.com/office/powerpoint/2010/main" val="2192177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130</a:t>
            </a:fld>
            <a:endParaRPr lang="en-US"/>
          </a:p>
        </p:txBody>
      </p:sp>
    </p:spTree>
    <p:extLst>
      <p:ext uri="{BB962C8B-B14F-4D97-AF65-F5344CB8AC3E}">
        <p14:creationId xmlns:p14="http://schemas.microsoft.com/office/powerpoint/2010/main" val="3767374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131</a:t>
            </a:fld>
            <a:endParaRPr lang="en-US"/>
          </a:p>
        </p:txBody>
      </p:sp>
    </p:spTree>
    <p:extLst>
      <p:ext uri="{BB962C8B-B14F-4D97-AF65-F5344CB8AC3E}">
        <p14:creationId xmlns:p14="http://schemas.microsoft.com/office/powerpoint/2010/main" val="3159320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132</a:t>
            </a:fld>
            <a:endParaRPr lang="en-US"/>
          </a:p>
        </p:txBody>
      </p:sp>
    </p:spTree>
    <p:extLst>
      <p:ext uri="{BB962C8B-B14F-4D97-AF65-F5344CB8AC3E}">
        <p14:creationId xmlns:p14="http://schemas.microsoft.com/office/powerpoint/2010/main" val="1432540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133</a:t>
            </a:fld>
            <a:endParaRPr lang="en-US"/>
          </a:p>
        </p:txBody>
      </p:sp>
    </p:spTree>
    <p:extLst>
      <p:ext uri="{BB962C8B-B14F-4D97-AF65-F5344CB8AC3E}">
        <p14:creationId xmlns:p14="http://schemas.microsoft.com/office/powerpoint/2010/main" val="294003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圖像版面配置區 1"/>
          <p:cNvSpPr>
            <a:spLocks noGrp="1" noRot="1" noChangeAspect="1" noTextEdit="1"/>
          </p:cNvSpPr>
          <p:nvPr>
            <p:ph type="sldImg"/>
          </p:nvPr>
        </p:nvSpPr>
        <p:spPr>
          <a:ln/>
        </p:spPr>
      </p:sp>
      <p:sp>
        <p:nvSpPr>
          <p:cNvPr id="1945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1946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7D9F18B7-52C8-43AA-9845-F9D364D87A7F}" type="slidenum">
              <a:rPr lang="en-US" altLang="zh-TW">
                <a:latin typeface="Arial" panose="020B0604020202020204" pitchFamily="34" charset="0"/>
              </a:rPr>
              <a:pPr/>
              <a:t>20</a:t>
            </a:fld>
            <a:endParaRPr lang="en-US" altLang="zh-TW">
              <a:latin typeface="Arial" panose="020B0604020202020204" pitchFamily="34" charset="0"/>
            </a:endParaRPr>
          </a:p>
        </p:txBody>
      </p:sp>
    </p:spTree>
    <p:extLst>
      <p:ext uri="{BB962C8B-B14F-4D97-AF65-F5344CB8AC3E}">
        <p14:creationId xmlns:p14="http://schemas.microsoft.com/office/powerpoint/2010/main" val="25281291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134</a:t>
            </a:fld>
            <a:endParaRPr lang="en-US"/>
          </a:p>
        </p:txBody>
      </p:sp>
    </p:spTree>
    <p:extLst>
      <p:ext uri="{BB962C8B-B14F-4D97-AF65-F5344CB8AC3E}">
        <p14:creationId xmlns:p14="http://schemas.microsoft.com/office/powerpoint/2010/main" val="108151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圖像版面配置區 1"/>
          <p:cNvSpPr>
            <a:spLocks noGrp="1" noRot="1" noChangeAspect="1" noTextEdit="1"/>
          </p:cNvSpPr>
          <p:nvPr>
            <p:ph type="sldImg"/>
          </p:nvPr>
        </p:nvSpPr>
        <p:spPr>
          <a:ln/>
        </p:spPr>
      </p:sp>
      <p:sp>
        <p:nvSpPr>
          <p:cNvPr id="296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20204" pitchFamily="34" charset="0"/>
            </a:endParaRPr>
          </a:p>
        </p:txBody>
      </p:sp>
      <p:sp>
        <p:nvSpPr>
          <p:cNvPr id="297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itchFamily="18" charset="-120"/>
              </a:defRPr>
            </a:lvl1pPr>
            <a:lvl2pPr marL="742950" indent="-285750">
              <a:defRPr kumimoji="1">
                <a:solidFill>
                  <a:schemeClr val="tx1"/>
                </a:solidFill>
                <a:latin typeface="Verdana" panose="020B0604030504040204" pitchFamily="34" charset="0"/>
                <a:ea typeface="新細明體" pitchFamily="18" charset="-120"/>
              </a:defRPr>
            </a:lvl2pPr>
            <a:lvl3pPr marL="1143000" indent="-228600">
              <a:defRPr kumimoji="1">
                <a:solidFill>
                  <a:schemeClr val="tx1"/>
                </a:solidFill>
                <a:latin typeface="Verdana" panose="020B0604030504040204" pitchFamily="34" charset="0"/>
                <a:ea typeface="新細明體" pitchFamily="18" charset="-120"/>
              </a:defRPr>
            </a:lvl3pPr>
            <a:lvl4pPr marL="1600200" indent="-228600">
              <a:defRPr kumimoji="1">
                <a:solidFill>
                  <a:schemeClr val="tx1"/>
                </a:solidFill>
                <a:latin typeface="Verdana" panose="020B0604030504040204" pitchFamily="34" charset="0"/>
                <a:ea typeface="新細明體" pitchFamily="18" charset="-120"/>
              </a:defRPr>
            </a:lvl4pPr>
            <a:lvl5pPr marL="2057400" indent="-228600">
              <a:defRPr kumimoji="1">
                <a:solidFill>
                  <a:schemeClr val="tx1"/>
                </a:solidFill>
                <a:latin typeface="Verdan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itchFamily="18" charset="-120"/>
              </a:defRPr>
            </a:lvl9pPr>
          </a:lstStyle>
          <a:p>
            <a:fld id="{1C1734D3-CF98-4501-8FA4-CE5723F96D1D}" type="slidenum">
              <a:rPr lang="en-US" altLang="zh-TW">
                <a:latin typeface="Arial" panose="020B0604020202020204" pitchFamily="34" charset="0"/>
              </a:rPr>
              <a:pPr/>
              <a:t>24</a:t>
            </a:fld>
            <a:endParaRPr lang="en-US" altLang="zh-TW">
              <a:latin typeface="Arial" panose="020B0604020202020204" pitchFamily="34" charset="0"/>
            </a:endParaRPr>
          </a:p>
        </p:txBody>
      </p:sp>
    </p:spTree>
    <p:extLst>
      <p:ext uri="{BB962C8B-B14F-4D97-AF65-F5344CB8AC3E}">
        <p14:creationId xmlns:p14="http://schemas.microsoft.com/office/powerpoint/2010/main" val="570648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2024/3/18</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hyperlink" Target="https://phoenixnap.com/blog/what-is-disaster-recovery"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hyperlink" Target="https://phoenixnap.com/glossary/scalability" TargetMode="External"/><Relationship Id="rId4" Type="http://schemas.openxmlformats.org/officeDocument/2006/relationships/hyperlink" Target="https://phoenixnap.com/blog/what-is-cloud-computing"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phoenixnap.com/glossary/scalability"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phoenixnap.com/blog/what-is-disaster-recovery"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hyperlink" Target="https://phoenixnap.com/glossary/what-is-hardware" TargetMode="External"/><Relationship Id="rId4" Type="http://schemas.openxmlformats.org/officeDocument/2006/relationships/hyperlink" Target="https://phoenixnap.com/glossary/what-is-an-application" TargetMode="External"/></Relationships>
</file>

<file path=ppt/slides/_rels/slide131.xml.rels><?xml version="1.0" encoding="UTF-8" standalone="yes"?>
<Relationships xmlns="http://schemas.openxmlformats.org/package/2006/relationships"><Relationship Id="rId8" Type="http://schemas.openxmlformats.org/officeDocument/2006/relationships/hyperlink" Target="https://phoenixnap.com/blog/disaster-recovery-plan-checklist" TargetMode="External"/><Relationship Id="rId3" Type="http://schemas.openxmlformats.org/officeDocument/2006/relationships/hyperlink" Target="https://phoenixnap.com/blog/what-is-disaster-recovery" TargetMode="External"/><Relationship Id="rId7" Type="http://schemas.openxmlformats.org/officeDocument/2006/relationships/hyperlink" Target="http://web.archive.org/web/20210802180907/https:/www.iland.com/press-release/frequent-disaster-recovery-testing-critical/"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hyperlink" Target="https://www.fema.gov/press-release/20230502/stay-business-after-disaster-planning-ahead" TargetMode="External"/><Relationship Id="rId5" Type="http://schemas.openxmlformats.org/officeDocument/2006/relationships/hyperlink" Target="https://www.inc.com/joe-galvin/60-percent-of-small-businesses-fold-within-6-months-of-a-cyber-attack-heres-how-to-protect-yourself.html" TargetMode="External"/><Relationship Id="rId4" Type="http://schemas.openxmlformats.org/officeDocument/2006/relationships/hyperlink" Target="https://phoenixnap.com/glossary/downtime" TargetMode="External"/><Relationship Id="rId9" Type="http://schemas.openxmlformats.org/officeDocument/2006/relationships/hyperlink" Target="https://phoenixnap.com/glossary/on-premise"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phoenixnap.com/blog/what-is-disaster-recovery"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hyperlink" Target="https://phoenixnap.com/glossary/what-is-a-virtual-machine"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phoenixnap.com/blog/what-is-disaster-recovery"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hyperlink" Target="https://phoenixnap.com/blog/what-is-disaster-recovery"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earchmicroservices.techtarget.com/definition/Web-Services-Description-Language-WSD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earchmicroservices.techtarget.com/definition/Web-services-application-services" TargetMode="External"/><Relationship Id="rId5" Type="http://schemas.openxmlformats.org/officeDocument/2006/relationships/hyperlink" Target="https://searchmicroservices.techtarget.com/definition/REST-representational-state-transfer" TargetMode="External"/><Relationship Id="rId4" Type="http://schemas.openxmlformats.org/officeDocument/2006/relationships/hyperlink" Target="https://searchmicroservices.techtarget.com/definition/SOAP-Simple-Object-Access-Protoco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earchnetworking.techtarget.com/definition/bandwidt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ersonal_advertisement" TargetMode="External"/><Relationship Id="rId2" Type="http://schemas.openxmlformats.org/officeDocument/2006/relationships/hyperlink" Target="https://en.wikipedia.org/wiki/Classified_advertising" TargetMode="External"/><Relationship Id="rId1" Type="http://schemas.openxmlformats.org/officeDocument/2006/relationships/slideLayout" Target="../slideLayouts/slideLayout2.xml"/><Relationship Id="rId4" Type="http://schemas.openxmlformats.org/officeDocument/2006/relationships/hyperlink" Target="https://en.wikipedia.org/wiki/Community_servic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in/overview/choosing-a-cloud-service-provid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cloudcodes.com/blog/conventional-it-infrastructur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infopulse.com/intelligent-business/azure-virtual-deskto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www.infopulse.com/blog/how-cloudification-will-transform-your-busines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www.infopulse.com/blog/how-to-resolve-software-conflicts"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br>
              <a:rPr lang="en-US" altLang="zh-TW"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Cloud Infrastructure Management</a:t>
            </a:r>
            <a:br>
              <a:rPr lang="en-US"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CSE 5240</a:t>
            </a:r>
            <a:endParaRPr lang="en-US" sz="4000" i="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1219200" y="301625"/>
            <a:ext cx="7773988" cy="1143000"/>
          </a:xfrm>
        </p:spPr>
        <p:txBody>
          <a:bodyPr/>
          <a:lstStyle/>
          <a:p>
            <a:r>
              <a:rPr lang="en-US" altLang="zh-TW"/>
              <a:t>Cloud Computing In A Nutshell</a:t>
            </a:r>
            <a:endParaRPr lang="zh-TW" altLang="en-US"/>
          </a:p>
        </p:txBody>
      </p:sp>
      <p:sp>
        <p:nvSpPr>
          <p:cNvPr id="8195" name="內容版面配置區 2"/>
          <p:cNvSpPr>
            <a:spLocks noGrp="1"/>
          </p:cNvSpPr>
          <p:nvPr>
            <p:ph idx="1"/>
          </p:nvPr>
        </p:nvSpPr>
        <p:spPr/>
        <p:txBody>
          <a:bodyPr/>
          <a:lstStyle/>
          <a:p>
            <a:r>
              <a:rPr lang="en-US" altLang="zh-TW" sz="2400" dirty="0"/>
              <a:t>Virtualization means delivering useful functions while hiding how internals work</a:t>
            </a:r>
          </a:p>
          <a:p>
            <a:pPr lvl="1"/>
            <a:endParaRPr lang="en-US" altLang="zh-TW" sz="2000" dirty="0"/>
          </a:p>
          <a:p>
            <a:pPr lvl="1"/>
            <a:r>
              <a:rPr lang="en-US" altLang="zh-TW" sz="2000" dirty="0"/>
              <a:t>Cluster, grid, and now, cloud computing, have all aimed at allowing access to large amounts of computing power in a fully virtualized manner</a:t>
            </a:r>
          </a:p>
          <a:p>
            <a:pPr lvl="2"/>
            <a:r>
              <a:rPr lang="en-US" altLang="zh-TW" sz="1700" dirty="0"/>
              <a:t>By aggregating resources</a:t>
            </a:r>
          </a:p>
          <a:p>
            <a:pPr lvl="2"/>
            <a:r>
              <a:rPr lang="en-US" altLang="zh-TW" sz="1700" dirty="0"/>
              <a:t>By offering a single system view</a:t>
            </a:r>
            <a:endParaRPr lang="zh-TW" altLang="zh-TW" sz="1700" dirty="0"/>
          </a:p>
          <a:p>
            <a:pPr lvl="1"/>
            <a:endParaRPr lang="zh-TW" altLang="zh-TW" sz="2000" dirty="0"/>
          </a:p>
          <a:p>
            <a:endParaRPr lang="zh-TW" altLang="en-US" dirty="0"/>
          </a:p>
        </p:txBody>
      </p:sp>
    </p:spTree>
    <p:extLst>
      <p:ext uri="{BB962C8B-B14F-4D97-AF65-F5344CB8AC3E}">
        <p14:creationId xmlns:p14="http://schemas.microsoft.com/office/powerpoint/2010/main" val="557908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內容版面配置區 2"/>
          <p:cNvSpPr>
            <a:spLocks noGrp="1"/>
          </p:cNvSpPr>
          <p:nvPr>
            <p:ph idx="1"/>
          </p:nvPr>
        </p:nvSpPr>
        <p:spPr>
          <a:xfrm>
            <a:off x="152400" y="914400"/>
            <a:ext cx="8229600" cy="5486400"/>
          </a:xfrm>
        </p:spPr>
        <p:txBody>
          <a:bodyPr>
            <a:normAutofit/>
          </a:bodyPr>
          <a:lstStyle/>
          <a:p>
            <a:pPr marL="0" indent="0">
              <a:buNone/>
            </a:pPr>
            <a:r>
              <a:rPr lang="en-US" altLang="zh-TW" sz="2400" b="1" dirty="0"/>
              <a:t>User Interfaces and Access to Servers</a:t>
            </a:r>
          </a:p>
          <a:p>
            <a:pPr lvl="1"/>
            <a:r>
              <a:rPr lang="en-US" altLang="zh-TW" sz="2000" dirty="0"/>
              <a:t>A public </a:t>
            </a:r>
            <a:r>
              <a:rPr lang="en-US" altLang="zh-TW" sz="2000" dirty="0" err="1"/>
              <a:t>IaaS</a:t>
            </a:r>
            <a:r>
              <a:rPr lang="en-US" altLang="zh-TW" sz="2000" dirty="0"/>
              <a:t> provider must provide multiple access means to its cloud</a:t>
            </a:r>
          </a:p>
          <a:p>
            <a:pPr lvl="2"/>
            <a:r>
              <a:rPr lang="en-US" altLang="zh-TW" sz="1700" dirty="0"/>
              <a:t>For various users and their preferences </a:t>
            </a:r>
          </a:p>
          <a:p>
            <a:pPr lvl="1"/>
            <a:r>
              <a:rPr lang="en-US" altLang="zh-TW" sz="2000" dirty="0"/>
              <a:t>Different types of user interfaces (UI) provide different levels of abstraction</a:t>
            </a:r>
          </a:p>
          <a:p>
            <a:pPr lvl="2"/>
            <a:r>
              <a:rPr lang="en-US" altLang="zh-TW" sz="1700" dirty="0"/>
              <a:t>The most common being graphical user interfaces (GUI), command-line tools (CLI), and Web service (WS) APIs</a:t>
            </a:r>
          </a:p>
          <a:p>
            <a:pPr lvl="1"/>
            <a:r>
              <a:rPr lang="en-US" altLang="zh-TW" sz="2000" dirty="0"/>
              <a:t>GUIs are preferred by end users who need to launch, customize, and monitor a few virtual servers</a:t>
            </a:r>
          </a:p>
          <a:p>
            <a:pPr lvl="2"/>
            <a:r>
              <a:rPr lang="en-US" altLang="zh-TW" sz="1700" dirty="0"/>
              <a:t>Do not necessary need to repeat the process several times </a:t>
            </a:r>
          </a:p>
          <a:p>
            <a:pPr lvl="1"/>
            <a:r>
              <a:rPr lang="en-US" altLang="zh-TW" dirty="0"/>
              <a:t>WS APIs offer programmatic access to a cloud using standard HTTP requests</a:t>
            </a:r>
          </a:p>
          <a:p>
            <a:pPr lvl="2"/>
            <a:r>
              <a:rPr lang="en-US" altLang="zh-TW" sz="1700" dirty="0"/>
              <a:t>Allowing complex services to be built on top of </a:t>
            </a:r>
            <a:r>
              <a:rPr lang="en-US" altLang="zh-TW" sz="1700" dirty="0" err="1"/>
              <a:t>IaaS</a:t>
            </a:r>
            <a:r>
              <a:rPr lang="en-US" altLang="zh-TW" sz="1700" dirty="0"/>
              <a:t> clouds</a:t>
            </a:r>
          </a:p>
          <a:p>
            <a:pPr lvl="2"/>
            <a:endParaRPr lang="en-US" altLang="zh-TW" sz="1700" dirty="0"/>
          </a:p>
        </p:txBody>
      </p:sp>
      <p:sp>
        <p:nvSpPr>
          <p:cNvPr id="155651" name="標題 1"/>
          <p:cNvSpPr>
            <a:spLocks noGrp="1"/>
          </p:cNvSpPr>
          <p:nvPr>
            <p:ph type="title"/>
          </p:nvPr>
        </p:nvSpPr>
        <p:spPr>
          <a:xfrm>
            <a:off x="0" y="0"/>
            <a:ext cx="7772400" cy="1143000"/>
          </a:xfrm>
        </p:spPr>
        <p:txBody>
          <a:bodyPr/>
          <a:lstStyle/>
          <a:p>
            <a:pPr algn="l"/>
            <a:r>
              <a:rPr lang="en-US" altLang="zh-TW" dirty="0"/>
              <a:t>Features (cont.)</a:t>
            </a:r>
            <a:endParaRPr lang="zh-TW" altLang="zh-TW" dirty="0"/>
          </a:p>
        </p:txBody>
      </p:sp>
    </p:spTree>
    <p:extLst>
      <p:ext uri="{BB962C8B-B14F-4D97-AF65-F5344CB8AC3E}">
        <p14:creationId xmlns:p14="http://schemas.microsoft.com/office/powerpoint/2010/main" val="37386812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內容版面配置區 2"/>
          <p:cNvSpPr>
            <a:spLocks noGrp="1"/>
          </p:cNvSpPr>
          <p:nvPr>
            <p:ph idx="1"/>
          </p:nvPr>
        </p:nvSpPr>
        <p:spPr/>
        <p:txBody>
          <a:bodyPr>
            <a:normAutofit lnSpcReduction="10000"/>
          </a:bodyPr>
          <a:lstStyle/>
          <a:p>
            <a:pPr marL="0" indent="0">
              <a:buNone/>
            </a:pPr>
            <a:r>
              <a:rPr lang="en-US" altLang="zh-TW" sz="2400" b="1" dirty="0"/>
              <a:t>Advance Reservation of Capacity</a:t>
            </a:r>
          </a:p>
          <a:p>
            <a:pPr lvl="1"/>
            <a:r>
              <a:rPr lang="en-US" altLang="zh-TW" sz="2000" dirty="0"/>
              <a:t>Allow users to reserve resources for a specific time frame in the future</a:t>
            </a:r>
          </a:p>
          <a:p>
            <a:pPr lvl="2"/>
            <a:r>
              <a:rPr lang="en-US" altLang="zh-TW" sz="1700" dirty="0"/>
              <a:t>Cloud resources will be available at that time</a:t>
            </a:r>
          </a:p>
          <a:p>
            <a:pPr lvl="1"/>
            <a:r>
              <a:rPr lang="en-US" altLang="zh-TW" sz="2000" dirty="0"/>
              <a:t>Most clouds only support best-effort requests</a:t>
            </a:r>
          </a:p>
          <a:p>
            <a:pPr lvl="2"/>
            <a:r>
              <a:rPr lang="en-US" altLang="zh-TW" sz="1700" dirty="0"/>
              <a:t>Users requests are served whenever resources are available</a:t>
            </a:r>
          </a:p>
          <a:p>
            <a:pPr lvl="1"/>
            <a:r>
              <a:rPr lang="en-US" altLang="zh-TW" dirty="0"/>
              <a:t>Amazon Reserved Instances is a form of advance reservation of capacity</a:t>
            </a:r>
          </a:p>
          <a:p>
            <a:pPr lvl="2"/>
            <a:r>
              <a:rPr lang="en-US" altLang="zh-TW" sz="1700" dirty="0"/>
              <a:t>Allowing users to pay a fixed amount of money in advance to guarantee resource availability at anytime during an agreed period</a:t>
            </a:r>
          </a:p>
          <a:p>
            <a:pPr lvl="2"/>
            <a:r>
              <a:rPr lang="en-US" altLang="zh-TW" sz="1700" dirty="0"/>
              <a:t>Then paying a discounted hourly rate when resources are in use </a:t>
            </a:r>
          </a:p>
          <a:p>
            <a:pPr lvl="2"/>
            <a:r>
              <a:rPr lang="en-US" altLang="zh-TW" sz="1700" dirty="0"/>
              <a:t>Only long periods of 1 to 3 years are offered</a:t>
            </a:r>
          </a:p>
          <a:p>
            <a:pPr lvl="2"/>
            <a:r>
              <a:rPr lang="en-US" altLang="zh-TW" sz="1700" dirty="0"/>
              <a:t>Users cannot express their reservations in finer granularities, e.g., hours or days</a:t>
            </a:r>
          </a:p>
          <a:p>
            <a:pPr lvl="1"/>
            <a:endParaRPr lang="en-US" altLang="zh-TW" sz="2000" dirty="0"/>
          </a:p>
        </p:txBody>
      </p:sp>
      <p:sp>
        <p:nvSpPr>
          <p:cNvPr id="157699"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16370467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內容版面配置區 2"/>
          <p:cNvSpPr>
            <a:spLocks noGrp="1"/>
          </p:cNvSpPr>
          <p:nvPr>
            <p:ph idx="1"/>
          </p:nvPr>
        </p:nvSpPr>
        <p:spPr>
          <a:xfrm>
            <a:off x="457200" y="838200"/>
            <a:ext cx="8229600" cy="5287963"/>
          </a:xfrm>
        </p:spPr>
        <p:txBody>
          <a:bodyPr/>
          <a:lstStyle/>
          <a:p>
            <a:pPr marL="0" indent="0">
              <a:buNone/>
            </a:pPr>
            <a:r>
              <a:rPr lang="en-US" altLang="zh-TW" sz="2400" b="1" dirty="0"/>
              <a:t>Automatic Scaling and Load Balancing</a:t>
            </a:r>
          </a:p>
          <a:p>
            <a:pPr lvl="1"/>
            <a:r>
              <a:rPr lang="en-US" altLang="zh-TW" sz="2400" dirty="0"/>
              <a:t>Elasticity is a key characteristic of the cloud</a:t>
            </a:r>
          </a:p>
          <a:p>
            <a:pPr lvl="2"/>
            <a:r>
              <a:rPr lang="en-US" altLang="zh-TW" dirty="0"/>
              <a:t>Applications often need to scale up and down to meet varying load conditions </a:t>
            </a:r>
          </a:p>
          <a:p>
            <a:pPr lvl="1"/>
            <a:r>
              <a:rPr lang="en-US" altLang="zh-TW" sz="2400" dirty="0"/>
              <a:t>Automatic scaling is a highly desirable feature of </a:t>
            </a:r>
            <a:r>
              <a:rPr lang="en-US" altLang="zh-TW" sz="2400" dirty="0" err="1"/>
              <a:t>IaaS</a:t>
            </a:r>
            <a:r>
              <a:rPr lang="en-US" altLang="zh-TW" sz="2400" dirty="0"/>
              <a:t> clouds</a:t>
            </a:r>
          </a:p>
          <a:p>
            <a:pPr lvl="2"/>
            <a:r>
              <a:rPr lang="en-US" altLang="zh-TW" dirty="0"/>
              <a:t>Allow users to set conditions for when they want their applications to scale up and down</a:t>
            </a:r>
          </a:p>
          <a:p>
            <a:pPr lvl="2"/>
            <a:r>
              <a:rPr lang="en-US" altLang="zh-TW" dirty="0"/>
              <a:t>Based on application-specific metrics such as transactions per second, number of simultaneous users, request latency, etc.</a:t>
            </a:r>
          </a:p>
          <a:p>
            <a:pPr lvl="1"/>
            <a:r>
              <a:rPr lang="en-US" altLang="zh-TW" sz="2400" dirty="0"/>
              <a:t>Incoming traffic must be automatically distributed among the available servers</a:t>
            </a:r>
          </a:p>
          <a:p>
            <a:pPr lvl="2"/>
            <a:r>
              <a:rPr lang="en-US" altLang="zh-TW" dirty="0"/>
              <a:t>Enables applications to promptly respond to traffic increase while also achieving greater fault tolerance</a:t>
            </a:r>
          </a:p>
          <a:p>
            <a:pPr lvl="1"/>
            <a:endParaRPr lang="en-US" altLang="zh-TW" sz="2000" dirty="0"/>
          </a:p>
        </p:txBody>
      </p:sp>
      <p:sp>
        <p:nvSpPr>
          <p:cNvPr id="159747"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1717248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內容版面配置區 2"/>
          <p:cNvSpPr>
            <a:spLocks noGrp="1"/>
          </p:cNvSpPr>
          <p:nvPr>
            <p:ph idx="1"/>
          </p:nvPr>
        </p:nvSpPr>
        <p:spPr/>
        <p:txBody>
          <a:bodyPr/>
          <a:lstStyle/>
          <a:p>
            <a:pPr marL="0" indent="0">
              <a:buNone/>
            </a:pPr>
            <a:r>
              <a:rPr lang="en-US" altLang="zh-TW" sz="2400" b="1" dirty="0"/>
              <a:t>Service-Level Agreement</a:t>
            </a:r>
          </a:p>
          <a:p>
            <a:pPr lvl="1" algn="just"/>
            <a:r>
              <a:rPr lang="en-US" altLang="zh-TW" sz="2400" dirty="0"/>
              <a:t>Offered by </a:t>
            </a:r>
            <a:r>
              <a:rPr lang="en-US" altLang="zh-TW" sz="2400" dirty="0" err="1"/>
              <a:t>IaaS</a:t>
            </a:r>
            <a:r>
              <a:rPr lang="en-US" altLang="zh-TW" sz="2400" dirty="0"/>
              <a:t> providers to express their commitment to delivery of a certain </a:t>
            </a:r>
            <a:r>
              <a:rPr lang="en-US" altLang="zh-TW" sz="2400" dirty="0" err="1"/>
              <a:t>QoS</a:t>
            </a:r>
            <a:r>
              <a:rPr lang="en-US" altLang="zh-TW" sz="2400" dirty="0"/>
              <a:t> </a:t>
            </a:r>
          </a:p>
          <a:p>
            <a:pPr lvl="2" algn="just"/>
            <a:r>
              <a:rPr lang="en-US" altLang="zh-TW" dirty="0"/>
              <a:t>To customers it serves as a warranty</a:t>
            </a:r>
          </a:p>
          <a:p>
            <a:pPr lvl="1" algn="just"/>
            <a:r>
              <a:rPr lang="en-US" altLang="zh-TW" sz="2400" dirty="0"/>
              <a:t>Include availability and performance guarantees</a:t>
            </a:r>
          </a:p>
          <a:p>
            <a:pPr lvl="1" algn="just"/>
            <a:r>
              <a:rPr lang="en-US" altLang="zh-TW" sz="2400" dirty="0"/>
              <a:t>Metrics must be agreed upon by all parties as well as penalties for violating these expectations</a:t>
            </a:r>
          </a:p>
        </p:txBody>
      </p:sp>
      <p:sp>
        <p:nvSpPr>
          <p:cNvPr id="161795"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1212740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lnSpc>
                <a:spcPct val="150000"/>
              </a:lnSpc>
              <a:buNone/>
            </a:pPr>
            <a:r>
              <a:rPr lang="en-US" sz="2800" b="1" u="sng" dirty="0" err="1"/>
              <a:t>PaaS</a:t>
            </a:r>
            <a:r>
              <a:rPr lang="en-US" sz="2800" b="1" u="sng" dirty="0"/>
              <a:t> Features:</a:t>
            </a:r>
          </a:p>
          <a:p>
            <a:pPr algn="just">
              <a:lnSpc>
                <a:spcPct val="150000"/>
              </a:lnSpc>
            </a:pPr>
            <a:r>
              <a:rPr lang="en-US" dirty="0"/>
              <a:t>Programming Models, Languages and Frameworks – how user can express their application and how efficiently they run in cloud platform.</a:t>
            </a:r>
          </a:p>
          <a:p>
            <a:pPr algn="just">
              <a:lnSpc>
                <a:spcPct val="150000"/>
              </a:lnSpc>
            </a:pPr>
            <a:r>
              <a:rPr lang="en-US" dirty="0"/>
              <a:t>Persistence Options – to record their states and recover in case of crashes</a:t>
            </a:r>
          </a:p>
          <a:p>
            <a:endParaRPr lang="en-US" dirty="0"/>
          </a:p>
        </p:txBody>
      </p:sp>
    </p:spTree>
    <p:extLst>
      <p:ext uri="{BB962C8B-B14F-4D97-AF65-F5344CB8AC3E}">
        <p14:creationId xmlns:p14="http://schemas.microsoft.com/office/powerpoint/2010/main" val="17185341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內容版面配置區 2"/>
          <p:cNvSpPr>
            <a:spLocks noGrp="1"/>
          </p:cNvSpPr>
          <p:nvPr>
            <p:ph idx="1"/>
          </p:nvPr>
        </p:nvSpPr>
        <p:spPr>
          <a:xfrm>
            <a:off x="457200" y="1143000"/>
            <a:ext cx="8229600" cy="5440363"/>
          </a:xfrm>
        </p:spPr>
        <p:txBody>
          <a:bodyPr>
            <a:normAutofit/>
          </a:bodyPr>
          <a:lstStyle/>
          <a:p>
            <a:pPr marL="0" indent="0">
              <a:buNone/>
            </a:pPr>
            <a:r>
              <a:rPr lang="en-US" altLang="zh-TW" sz="2400" dirty="0"/>
              <a:t>Programming Models, Languages, and Frameworks</a:t>
            </a:r>
          </a:p>
          <a:p>
            <a:pPr lvl="1" algn="just"/>
            <a:r>
              <a:rPr lang="en-US" altLang="zh-TW" sz="2400" dirty="0"/>
              <a:t>Programming models made available by </a:t>
            </a:r>
            <a:r>
              <a:rPr lang="en-US" altLang="zh-TW" sz="2400" dirty="0" err="1"/>
              <a:t>IaaS</a:t>
            </a:r>
            <a:r>
              <a:rPr lang="en-US" altLang="zh-TW" sz="2400" dirty="0"/>
              <a:t> providers</a:t>
            </a:r>
          </a:p>
          <a:p>
            <a:pPr lvl="2" algn="just"/>
            <a:r>
              <a:rPr lang="en-US" altLang="zh-TW" dirty="0"/>
              <a:t>Define how users can express their applications using higher levels of abstraction and efficiently run them on the cloud platform</a:t>
            </a:r>
          </a:p>
          <a:p>
            <a:pPr lvl="1" algn="just"/>
            <a:r>
              <a:rPr lang="en-US" altLang="zh-TW" sz="2400" dirty="0"/>
              <a:t>The most common activities that require specialized models are</a:t>
            </a:r>
          </a:p>
          <a:p>
            <a:pPr lvl="2" algn="just"/>
            <a:r>
              <a:rPr lang="en-US" altLang="zh-TW" dirty="0"/>
              <a:t>MapReduce model: Processing of large dataset in clusters of computers</a:t>
            </a:r>
          </a:p>
          <a:p>
            <a:pPr lvl="2" algn="just"/>
            <a:r>
              <a:rPr lang="en-US" altLang="zh-TW" dirty="0"/>
              <a:t>Development of request-based Web services and applications </a:t>
            </a:r>
          </a:p>
          <a:p>
            <a:pPr lvl="2" algn="just"/>
            <a:r>
              <a:rPr lang="en-US" altLang="zh-TW" dirty="0"/>
              <a:t>High-performance distributed execution of various computational tasks</a:t>
            </a:r>
          </a:p>
          <a:p>
            <a:pPr lvl="1" algn="just"/>
            <a:r>
              <a:rPr lang="en-US" altLang="zh-TW" sz="2400" dirty="0" err="1"/>
              <a:t>PaaS</a:t>
            </a:r>
            <a:r>
              <a:rPr lang="en-US" altLang="zh-TW" sz="2400" dirty="0"/>
              <a:t> providers usually support multiple programming languages</a:t>
            </a:r>
          </a:p>
          <a:p>
            <a:pPr lvl="2" algn="just"/>
            <a:r>
              <a:rPr lang="en-US" altLang="zh-TW" dirty="0"/>
              <a:t>Python and Java (e.g., Google </a:t>
            </a:r>
            <a:r>
              <a:rPr lang="en-US" altLang="zh-TW" dirty="0" err="1"/>
              <a:t>appengine</a:t>
            </a:r>
            <a:r>
              <a:rPr lang="en-US" altLang="zh-TW" dirty="0"/>
              <a:t>)</a:t>
            </a:r>
          </a:p>
          <a:p>
            <a:pPr lvl="2" algn="just"/>
            <a:r>
              <a:rPr lang="en-US" altLang="zh-TW" dirty="0"/>
              <a:t>.NET languages (e.g., Microsoft Azure)</a:t>
            </a:r>
          </a:p>
          <a:p>
            <a:pPr lvl="2" algn="just"/>
            <a:r>
              <a:rPr lang="en-US" altLang="zh-TW" dirty="0"/>
              <a:t>Ruby (e.g., </a:t>
            </a:r>
            <a:r>
              <a:rPr lang="en-US" altLang="zh-TW" dirty="0" err="1"/>
              <a:t>Heroku</a:t>
            </a:r>
            <a:r>
              <a:rPr lang="en-US" altLang="zh-TW" dirty="0"/>
              <a:t>)</a:t>
            </a:r>
          </a:p>
        </p:txBody>
      </p:sp>
      <p:sp>
        <p:nvSpPr>
          <p:cNvPr id="169987" name="標題 1"/>
          <p:cNvSpPr>
            <a:spLocks noGrp="1"/>
          </p:cNvSpPr>
          <p:nvPr>
            <p:ph type="title"/>
          </p:nvPr>
        </p:nvSpPr>
        <p:spPr>
          <a:xfrm>
            <a:off x="1137" y="-152400"/>
            <a:ext cx="7772400" cy="1143000"/>
          </a:xfrm>
        </p:spPr>
        <p:txBody>
          <a:bodyPr/>
          <a:lstStyle/>
          <a:p>
            <a:pPr algn="l"/>
            <a:r>
              <a:rPr lang="en-US" altLang="zh-TW" dirty="0"/>
              <a:t>Features</a:t>
            </a:r>
            <a:endParaRPr lang="zh-TW" altLang="zh-TW" dirty="0"/>
          </a:p>
        </p:txBody>
      </p:sp>
    </p:spTree>
    <p:extLst>
      <p:ext uri="{BB962C8B-B14F-4D97-AF65-F5344CB8AC3E}">
        <p14:creationId xmlns:p14="http://schemas.microsoft.com/office/powerpoint/2010/main" val="1080727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內容版面配置區 2"/>
          <p:cNvSpPr>
            <a:spLocks noGrp="1"/>
          </p:cNvSpPr>
          <p:nvPr>
            <p:ph idx="1"/>
          </p:nvPr>
        </p:nvSpPr>
        <p:spPr>
          <a:xfrm>
            <a:off x="228600" y="914400"/>
            <a:ext cx="8229600" cy="5562600"/>
          </a:xfrm>
        </p:spPr>
        <p:txBody>
          <a:bodyPr>
            <a:normAutofit lnSpcReduction="10000"/>
          </a:bodyPr>
          <a:lstStyle/>
          <a:p>
            <a:pPr lvl="1"/>
            <a:endParaRPr lang="en-US" altLang="zh-TW" sz="2000" dirty="0"/>
          </a:p>
          <a:p>
            <a:pPr marL="0" indent="0">
              <a:buNone/>
            </a:pPr>
            <a:r>
              <a:rPr lang="en-US" altLang="zh-TW" sz="2800" dirty="0"/>
              <a:t>Persistence Options</a:t>
            </a:r>
          </a:p>
          <a:p>
            <a:pPr lvl="1"/>
            <a:r>
              <a:rPr lang="en-US" altLang="zh-TW" sz="2400" dirty="0"/>
              <a:t>A persistence layer is essential to allow applications to record their state</a:t>
            </a:r>
          </a:p>
          <a:p>
            <a:pPr lvl="2"/>
            <a:r>
              <a:rPr lang="en-US" altLang="zh-TW" dirty="0"/>
              <a:t>Recover it in case of crashes</a:t>
            </a:r>
          </a:p>
          <a:p>
            <a:pPr lvl="2"/>
            <a:r>
              <a:rPr lang="en-US" altLang="zh-TW" dirty="0"/>
              <a:t>Also store user data</a:t>
            </a:r>
          </a:p>
          <a:p>
            <a:pPr lvl="1"/>
            <a:r>
              <a:rPr lang="en-US" altLang="zh-TW" sz="2400" dirty="0"/>
              <a:t>Web and enterprise application developers have chosen relational databases as the preferred persistence method</a:t>
            </a:r>
          </a:p>
          <a:p>
            <a:pPr lvl="2"/>
            <a:r>
              <a:rPr lang="en-US" altLang="zh-TW" dirty="0"/>
              <a:t>Offer fast and reliable structured data storage and transaction processing</a:t>
            </a:r>
          </a:p>
          <a:p>
            <a:pPr lvl="2"/>
            <a:r>
              <a:rPr lang="en-US" altLang="zh-TW" dirty="0"/>
              <a:t>May lack scalability to handle several petabytes (2</a:t>
            </a:r>
            <a:r>
              <a:rPr lang="en-US" altLang="zh-TW" baseline="30000" dirty="0"/>
              <a:t>50</a:t>
            </a:r>
            <a:r>
              <a:rPr lang="en-US" altLang="zh-TW" dirty="0"/>
              <a:t>) of data stored in commodity computers</a:t>
            </a:r>
          </a:p>
          <a:p>
            <a:pPr lvl="1"/>
            <a:r>
              <a:rPr lang="en-US" altLang="zh-TW" sz="2400" dirty="0"/>
              <a:t>Distributed storage technologies have emerged</a:t>
            </a:r>
          </a:p>
          <a:p>
            <a:pPr lvl="2"/>
            <a:r>
              <a:rPr lang="en-US" altLang="zh-TW" dirty="0"/>
              <a:t>Seek to be robust and highly scalable</a:t>
            </a:r>
          </a:p>
          <a:p>
            <a:pPr lvl="2"/>
            <a:r>
              <a:rPr lang="en-US" altLang="zh-TW" dirty="0"/>
              <a:t>At the expense of relational structure and convenient query languages</a:t>
            </a:r>
          </a:p>
          <a:p>
            <a:pPr lvl="1"/>
            <a:endParaRPr lang="en-US" altLang="zh-TW" sz="2400" dirty="0"/>
          </a:p>
        </p:txBody>
      </p:sp>
      <p:sp>
        <p:nvSpPr>
          <p:cNvPr id="176131" name="標題 1"/>
          <p:cNvSpPr>
            <a:spLocks noGrp="1"/>
          </p:cNvSpPr>
          <p:nvPr>
            <p:ph type="title"/>
          </p:nvPr>
        </p:nvSpPr>
        <p:spPr>
          <a:xfrm>
            <a:off x="152400" y="-9099"/>
            <a:ext cx="7772400" cy="1143000"/>
          </a:xfrm>
        </p:spPr>
        <p:txBody>
          <a:bodyPr/>
          <a:lstStyle/>
          <a:p>
            <a:pPr algn="l"/>
            <a:r>
              <a:rPr lang="en-US" altLang="zh-TW" dirty="0"/>
              <a:t>Features (cont.)</a:t>
            </a:r>
            <a:endParaRPr lang="zh-TW" altLang="zh-TW" dirty="0"/>
          </a:p>
        </p:txBody>
      </p:sp>
    </p:spTree>
    <p:extLst>
      <p:ext uri="{BB962C8B-B14F-4D97-AF65-F5344CB8AC3E}">
        <p14:creationId xmlns:p14="http://schemas.microsoft.com/office/powerpoint/2010/main" val="1449777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52651" y="672152"/>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200" b="1" dirty="0"/>
              <a:t>Challenges and Risk:</a:t>
            </a:r>
          </a:p>
          <a:p>
            <a:pPr algn="just">
              <a:lnSpc>
                <a:spcPct val="150000"/>
              </a:lnSpc>
              <a:buFont typeface="Wingdings" panose="05000000000000000000" pitchFamily="2" charset="2"/>
              <a:buChar char="à"/>
            </a:pPr>
            <a:r>
              <a:rPr lang="en-US" sz="2200" dirty="0">
                <a:sym typeface="Wingdings" panose="05000000000000000000" pitchFamily="2" charset="2"/>
              </a:rPr>
              <a:t>Security , Privacy and Trust</a:t>
            </a:r>
          </a:p>
          <a:p>
            <a:pPr algn="just">
              <a:lnSpc>
                <a:spcPct val="150000"/>
              </a:lnSpc>
              <a:buFont typeface="Wingdings" panose="05000000000000000000" pitchFamily="2" charset="2"/>
              <a:buChar char="à"/>
            </a:pPr>
            <a:r>
              <a:rPr lang="en-US" sz="2200" dirty="0">
                <a:sym typeface="Wingdings" panose="05000000000000000000" pitchFamily="2" charset="2"/>
              </a:rPr>
              <a:t>Data Lock in and standardization</a:t>
            </a:r>
          </a:p>
          <a:p>
            <a:pPr algn="just">
              <a:lnSpc>
                <a:spcPct val="150000"/>
              </a:lnSpc>
              <a:buFont typeface="Wingdings" panose="05000000000000000000" pitchFamily="2" charset="2"/>
              <a:buChar char="à"/>
            </a:pPr>
            <a:r>
              <a:rPr lang="en-US" sz="2200" dirty="0">
                <a:sym typeface="Wingdings" panose="05000000000000000000" pitchFamily="2" charset="2"/>
              </a:rPr>
              <a:t>Availability , Fault Tolerance and Disaster Recovery</a:t>
            </a:r>
          </a:p>
          <a:p>
            <a:pPr algn="just">
              <a:lnSpc>
                <a:spcPct val="150000"/>
              </a:lnSpc>
              <a:buFont typeface="Wingdings" panose="05000000000000000000" pitchFamily="2" charset="2"/>
              <a:buChar char="à"/>
            </a:pPr>
            <a:r>
              <a:rPr lang="en-US" sz="2200" dirty="0">
                <a:sym typeface="Wingdings" panose="05000000000000000000" pitchFamily="2" charset="2"/>
              </a:rPr>
              <a:t>Resource Management and Energy</a:t>
            </a:r>
            <a:endParaRPr lang="en-US" sz="2200" dirty="0"/>
          </a:p>
          <a:p>
            <a:pPr algn="just"/>
            <a:endParaRPr lang="en-US" dirty="0"/>
          </a:p>
          <a:p>
            <a:pPr algn="just"/>
            <a:endParaRPr lang="en-US" dirty="0"/>
          </a:p>
        </p:txBody>
      </p:sp>
    </p:spTree>
    <p:extLst>
      <p:ext uri="{BB962C8B-B14F-4D97-AF65-F5344CB8AC3E}">
        <p14:creationId xmlns:p14="http://schemas.microsoft.com/office/powerpoint/2010/main" val="39873598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內容版面配置區 2"/>
          <p:cNvSpPr>
            <a:spLocks noGrp="1"/>
          </p:cNvSpPr>
          <p:nvPr>
            <p:ph idx="1"/>
          </p:nvPr>
        </p:nvSpPr>
        <p:spPr/>
        <p:txBody>
          <a:bodyPr>
            <a:normAutofit/>
          </a:bodyPr>
          <a:lstStyle/>
          <a:p>
            <a:r>
              <a:rPr lang="en-US" altLang="zh-TW" sz="2800" dirty="0"/>
              <a:t>A signiﬁcant number of challenges and risks are inherent to cloud computing</a:t>
            </a:r>
          </a:p>
          <a:p>
            <a:pPr lvl="1"/>
            <a:r>
              <a:rPr lang="en-US" altLang="zh-TW" sz="2400" dirty="0"/>
              <a:t>User privacy, data security</a:t>
            </a:r>
          </a:p>
          <a:p>
            <a:pPr lvl="1"/>
            <a:r>
              <a:rPr lang="en-US" altLang="zh-TW" sz="2400" dirty="0"/>
              <a:t>Availability of service, disaster recovery</a:t>
            </a:r>
          </a:p>
          <a:p>
            <a:pPr lvl="1"/>
            <a:r>
              <a:rPr lang="en-US" altLang="zh-TW" sz="2400" dirty="0"/>
              <a:t>Performance, scalability, energy-efﬁciency</a:t>
            </a:r>
          </a:p>
          <a:p>
            <a:pPr lvl="1"/>
            <a:r>
              <a:rPr lang="en-US" altLang="zh-TW" sz="2400" dirty="0"/>
              <a:t>Programmability</a:t>
            </a:r>
          </a:p>
        </p:txBody>
      </p:sp>
      <p:sp>
        <p:nvSpPr>
          <p:cNvPr id="180227" name="標題 1"/>
          <p:cNvSpPr>
            <a:spLocks noGrp="1"/>
          </p:cNvSpPr>
          <p:nvPr>
            <p:ph type="title"/>
          </p:nvPr>
        </p:nvSpPr>
        <p:spPr>
          <a:xfrm>
            <a:off x="1219200" y="301625"/>
            <a:ext cx="7772400" cy="1143000"/>
          </a:xfrm>
        </p:spPr>
        <p:txBody>
          <a:bodyPr/>
          <a:lstStyle/>
          <a:p>
            <a:r>
              <a:rPr lang="en-US" altLang="zh-TW"/>
              <a:t>Challenges And Risks</a:t>
            </a:r>
            <a:endParaRPr lang="zh-TW" altLang="zh-TW"/>
          </a:p>
        </p:txBody>
      </p:sp>
    </p:spTree>
    <p:extLst>
      <p:ext uri="{BB962C8B-B14F-4D97-AF65-F5344CB8AC3E}">
        <p14:creationId xmlns:p14="http://schemas.microsoft.com/office/powerpoint/2010/main" val="2268131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內容版面配置區 2"/>
          <p:cNvSpPr>
            <a:spLocks noGrp="1"/>
          </p:cNvSpPr>
          <p:nvPr>
            <p:ph idx="1"/>
          </p:nvPr>
        </p:nvSpPr>
        <p:spPr/>
        <p:txBody>
          <a:bodyPr>
            <a:normAutofit/>
          </a:bodyPr>
          <a:lstStyle/>
          <a:p>
            <a:r>
              <a:rPr lang="en-US" altLang="zh-TW" sz="2800" dirty="0"/>
              <a:t>Information security is a main issue</a:t>
            </a:r>
          </a:p>
          <a:p>
            <a:pPr lvl="1"/>
            <a:r>
              <a:rPr lang="en-US" altLang="zh-TW" sz="2800" dirty="0"/>
              <a:t>Current cloud offerings are essentially public</a:t>
            </a:r>
          </a:p>
          <a:p>
            <a:pPr lvl="2"/>
            <a:r>
              <a:rPr lang="en-US" altLang="zh-TW" sz="2000" dirty="0"/>
              <a:t>Exposing the system to more attacks</a:t>
            </a:r>
          </a:p>
          <a:p>
            <a:pPr lvl="1"/>
            <a:r>
              <a:rPr lang="en-US" altLang="zh-TW" sz="2800" dirty="0"/>
              <a:t>Need to make cloud computing environments as secure as in-house IT systems</a:t>
            </a:r>
          </a:p>
          <a:p>
            <a:pPr lvl="2"/>
            <a:r>
              <a:rPr lang="en-US" altLang="zh-TW" sz="2000" dirty="0"/>
              <a:t>e.g., data encryption, VLANs, and ﬁrewalls</a:t>
            </a:r>
          </a:p>
          <a:p>
            <a:pPr lvl="1"/>
            <a:r>
              <a:rPr lang="en-US" altLang="zh-TW" sz="2400" dirty="0"/>
              <a:t>The trust toward providers is fundamental</a:t>
            </a:r>
          </a:p>
          <a:p>
            <a:pPr lvl="2"/>
            <a:r>
              <a:rPr lang="en-US" altLang="zh-TW" dirty="0"/>
              <a:t>To ensure the desired level of privacy for applications hosted in the cloud</a:t>
            </a:r>
          </a:p>
          <a:p>
            <a:pPr lvl="2"/>
            <a:endParaRPr lang="en-US" altLang="zh-TW" dirty="0"/>
          </a:p>
        </p:txBody>
      </p:sp>
      <p:sp>
        <p:nvSpPr>
          <p:cNvPr id="182275" name="標題 1"/>
          <p:cNvSpPr>
            <a:spLocks noGrp="1"/>
          </p:cNvSpPr>
          <p:nvPr>
            <p:ph type="title"/>
          </p:nvPr>
        </p:nvSpPr>
        <p:spPr>
          <a:xfrm>
            <a:off x="1219200" y="301625"/>
            <a:ext cx="7772400" cy="1143000"/>
          </a:xfrm>
        </p:spPr>
        <p:txBody>
          <a:bodyPr/>
          <a:lstStyle/>
          <a:p>
            <a:r>
              <a:rPr lang="en-US" altLang="zh-TW"/>
              <a:t>Security, Privacy, and Trust</a:t>
            </a:r>
            <a:endParaRPr lang="zh-TW" altLang="en-US"/>
          </a:p>
        </p:txBody>
      </p:sp>
    </p:spTree>
    <p:extLst>
      <p:ext uri="{BB962C8B-B14F-4D97-AF65-F5344CB8AC3E}">
        <p14:creationId xmlns:p14="http://schemas.microsoft.com/office/powerpoint/2010/main" val="176505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7212" y="1143000"/>
            <a:ext cx="8129588" cy="5240235"/>
          </a:xfrm>
          <a:prstGeom prst="rect">
            <a:avLst/>
          </a:prstGeom>
        </p:spPr>
      </p:pic>
    </p:spTree>
    <p:extLst>
      <p:ext uri="{BB962C8B-B14F-4D97-AF65-F5344CB8AC3E}">
        <p14:creationId xmlns:p14="http://schemas.microsoft.com/office/powerpoint/2010/main" val="15773258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內容版面配置區 2"/>
          <p:cNvSpPr>
            <a:spLocks noGrp="1"/>
          </p:cNvSpPr>
          <p:nvPr>
            <p:ph idx="1"/>
          </p:nvPr>
        </p:nvSpPr>
        <p:spPr/>
        <p:txBody>
          <a:bodyPr/>
          <a:lstStyle/>
          <a:p>
            <a:r>
              <a:rPr lang="en-US" altLang="zh-TW" sz="2800" dirty="0"/>
              <a:t>Legal and regulatory issues also need attention</a:t>
            </a:r>
          </a:p>
          <a:p>
            <a:pPr lvl="1"/>
            <a:r>
              <a:rPr lang="en-US" altLang="zh-TW" sz="2400" dirty="0"/>
              <a:t>Providers may choose to locate data anywhere </a:t>
            </a:r>
          </a:p>
          <a:p>
            <a:pPr lvl="2"/>
            <a:r>
              <a:rPr lang="en-US" altLang="zh-TW" dirty="0"/>
              <a:t>The physical location of data centers determines the set of laws applied to the management of data </a:t>
            </a:r>
          </a:p>
          <a:p>
            <a:pPr lvl="1"/>
            <a:r>
              <a:rPr lang="en-US" altLang="zh-TW" sz="2400" dirty="0"/>
              <a:t>Speciﬁc cryptography techniques can not be used</a:t>
            </a:r>
          </a:p>
          <a:p>
            <a:pPr lvl="2"/>
            <a:r>
              <a:rPr lang="en-US" altLang="zh-TW" dirty="0"/>
              <a:t>They are not allowed in some countries</a:t>
            </a:r>
          </a:p>
          <a:p>
            <a:pPr lvl="1"/>
            <a:r>
              <a:rPr lang="en-US" altLang="zh-TW" sz="2400" dirty="0"/>
              <a:t>Country laws can impose that sensitive data are to be stored within national borders</a:t>
            </a:r>
          </a:p>
          <a:p>
            <a:pPr lvl="2"/>
            <a:r>
              <a:rPr lang="en-US" altLang="zh-TW" dirty="0"/>
              <a:t>e.g., patient health records</a:t>
            </a:r>
          </a:p>
          <a:p>
            <a:pPr marL="914400" lvl="2" indent="0">
              <a:buNone/>
            </a:pPr>
            <a:endParaRPr lang="en-US" altLang="zh-TW" dirty="0"/>
          </a:p>
          <a:p>
            <a:endParaRPr lang="en-US" altLang="zh-TW" sz="2400" dirty="0"/>
          </a:p>
          <a:p>
            <a:endParaRPr lang="en-US" altLang="zh-TW" sz="2400" dirty="0"/>
          </a:p>
        </p:txBody>
      </p:sp>
      <p:sp>
        <p:nvSpPr>
          <p:cNvPr id="184323" name="標題 1"/>
          <p:cNvSpPr>
            <a:spLocks noGrp="1"/>
          </p:cNvSpPr>
          <p:nvPr>
            <p:ph type="title"/>
          </p:nvPr>
        </p:nvSpPr>
        <p:spPr>
          <a:xfrm>
            <a:off x="1219200" y="301625"/>
            <a:ext cx="7772400" cy="1143000"/>
          </a:xfrm>
        </p:spPr>
        <p:txBody>
          <a:bodyPr>
            <a:normAutofit fontScale="90000"/>
          </a:bodyPr>
          <a:lstStyle/>
          <a:p>
            <a:r>
              <a:rPr lang="en-US" altLang="zh-TW"/>
              <a:t>Security, Privacy, and Trust (cont.)</a:t>
            </a:r>
            <a:endParaRPr lang="zh-TW" altLang="en-US"/>
          </a:p>
        </p:txBody>
      </p:sp>
    </p:spTree>
    <p:extLst>
      <p:ext uri="{BB962C8B-B14F-4D97-AF65-F5344CB8AC3E}">
        <p14:creationId xmlns:p14="http://schemas.microsoft.com/office/powerpoint/2010/main" val="36121043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內容版面配置區 2"/>
          <p:cNvSpPr>
            <a:spLocks noGrp="1"/>
          </p:cNvSpPr>
          <p:nvPr>
            <p:ph idx="1"/>
          </p:nvPr>
        </p:nvSpPr>
        <p:spPr/>
        <p:txBody>
          <a:bodyPr>
            <a:normAutofit/>
          </a:bodyPr>
          <a:lstStyle/>
          <a:p>
            <a:r>
              <a:rPr lang="en-US" altLang="zh-TW" sz="3200" dirty="0"/>
              <a:t>A major concern of cloud computing users</a:t>
            </a:r>
          </a:p>
          <a:p>
            <a:pPr lvl="1"/>
            <a:r>
              <a:rPr lang="en-US" altLang="zh-TW" sz="2800" dirty="0"/>
              <a:t>Having their data locked-in by a certain provider </a:t>
            </a:r>
          </a:p>
          <a:p>
            <a:pPr lvl="2"/>
            <a:r>
              <a:rPr lang="en-US" altLang="zh-TW" sz="2000" dirty="0"/>
              <a:t>Users may want to move data and applications out from a provider that does not meet their requirements</a:t>
            </a:r>
          </a:p>
          <a:p>
            <a:pPr lvl="2"/>
            <a:r>
              <a:rPr lang="en-US" altLang="zh-TW" sz="2000" dirty="0"/>
              <a:t>Cloud computing infrastructures and platforms do not employ standard methods of storing user data and applications.</a:t>
            </a:r>
          </a:p>
          <a:p>
            <a:pPr lvl="2"/>
            <a:r>
              <a:rPr lang="en-US" altLang="zh-TW" sz="2000" dirty="0"/>
              <a:t>User data are not portable</a:t>
            </a:r>
          </a:p>
        </p:txBody>
      </p:sp>
      <p:sp>
        <p:nvSpPr>
          <p:cNvPr id="186371" name="標題 1"/>
          <p:cNvSpPr>
            <a:spLocks noGrp="1"/>
          </p:cNvSpPr>
          <p:nvPr>
            <p:ph type="title"/>
          </p:nvPr>
        </p:nvSpPr>
        <p:spPr>
          <a:xfrm>
            <a:off x="1219200" y="301625"/>
            <a:ext cx="7772400" cy="1143000"/>
          </a:xfrm>
        </p:spPr>
        <p:txBody>
          <a:bodyPr>
            <a:normAutofit fontScale="90000"/>
          </a:bodyPr>
          <a:lstStyle/>
          <a:p>
            <a:r>
              <a:rPr lang="en-US" altLang="zh-TW"/>
              <a:t>Data Lock-In and Standardization</a:t>
            </a:r>
            <a:endParaRPr lang="zh-TW" altLang="en-US"/>
          </a:p>
        </p:txBody>
      </p:sp>
    </p:spTree>
    <p:extLst>
      <p:ext uri="{BB962C8B-B14F-4D97-AF65-F5344CB8AC3E}">
        <p14:creationId xmlns:p14="http://schemas.microsoft.com/office/powerpoint/2010/main" val="3752388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內容版面配置區 2"/>
          <p:cNvSpPr>
            <a:spLocks noGrp="1"/>
          </p:cNvSpPr>
          <p:nvPr>
            <p:ph idx="1"/>
          </p:nvPr>
        </p:nvSpPr>
        <p:spPr>
          <a:xfrm>
            <a:off x="457200" y="1295400"/>
            <a:ext cx="8229600" cy="4830763"/>
          </a:xfrm>
        </p:spPr>
        <p:txBody>
          <a:bodyPr>
            <a:normAutofit/>
          </a:bodyPr>
          <a:lstStyle/>
          <a:p>
            <a:pPr marL="0" indent="0">
              <a:buNone/>
            </a:pPr>
            <a:r>
              <a:rPr lang="en-US" altLang="zh-TW" sz="2800" dirty="0"/>
              <a:t>Open Virtual Format (OVF)</a:t>
            </a:r>
          </a:p>
          <a:p>
            <a:r>
              <a:rPr lang="en-US" sz="2800" dirty="0"/>
              <a:t>OVF is a specification that describes an open-standard, secure, efficient, portable and extensible format for packaging and distributing software for virtual machines. </a:t>
            </a:r>
            <a:endParaRPr lang="en-US" altLang="zh-TW" sz="2800" dirty="0"/>
          </a:p>
          <a:p>
            <a:pPr lvl="1"/>
            <a:r>
              <a:rPr lang="en-US" altLang="zh-TW" sz="2400" dirty="0"/>
              <a:t>Hardware virtualization</a:t>
            </a:r>
          </a:p>
          <a:p>
            <a:pPr lvl="1"/>
            <a:r>
              <a:rPr lang="en-US" altLang="zh-TW" sz="2400" dirty="0"/>
              <a:t>Aims at facilitating packing and distribution of software to be run on VMs</a:t>
            </a:r>
          </a:p>
          <a:p>
            <a:pPr lvl="2"/>
            <a:r>
              <a:rPr lang="en-US" altLang="zh-TW" dirty="0"/>
              <a:t>Virtual appliances can be made portable</a:t>
            </a:r>
          </a:p>
          <a:p>
            <a:pPr lvl="2"/>
            <a:r>
              <a:rPr lang="en-US" altLang="zh-TW" dirty="0"/>
              <a:t>Seamlessly run on hypervisor of different vendors</a:t>
            </a:r>
          </a:p>
          <a:p>
            <a:pPr lvl="2"/>
            <a:r>
              <a:rPr lang="en-US" dirty="0"/>
              <a:t>The OVF standard is independent of any particular hypervisor or processor architecture. </a:t>
            </a:r>
            <a:endParaRPr lang="en-US" altLang="zh-TW" dirty="0"/>
          </a:p>
        </p:txBody>
      </p:sp>
      <p:sp>
        <p:nvSpPr>
          <p:cNvPr id="188419" name="標題 1"/>
          <p:cNvSpPr>
            <a:spLocks noGrp="1"/>
          </p:cNvSpPr>
          <p:nvPr>
            <p:ph type="title"/>
          </p:nvPr>
        </p:nvSpPr>
        <p:spPr>
          <a:xfrm>
            <a:off x="1219200" y="301625"/>
            <a:ext cx="7772400" cy="1143000"/>
          </a:xfrm>
        </p:spPr>
        <p:txBody>
          <a:bodyPr>
            <a:normAutofit fontScale="90000"/>
          </a:bodyPr>
          <a:lstStyle/>
          <a:p>
            <a:r>
              <a:rPr lang="en-US" altLang="zh-TW"/>
              <a:t>Data Lock-In and Standardization (cont.)</a:t>
            </a:r>
            <a:endParaRPr lang="zh-TW" altLang="en-US"/>
          </a:p>
        </p:txBody>
      </p:sp>
    </p:spTree>
    <p:extLst>
      <p:ext uri="{BB962C8B-B14F-4D97-AF65-F5344CB8AC3E}">
        <p14:creationId xmlns:p14="http://schemas.microsoft.com/office/powerpoint/2010/main" val="2271101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內容版面配置區 2"/>
          <p:cNvSpPr>
            <a:spLocks noGrp="1"/>
          </p:cNvSpPr>
          <p:nvPr>
            <p:ph idx="1"/>
          </p:nvPr>
        </p:nvSpPr>
        <p:spPr/>
        <p:txBody>
          <a:bodyPr/>
          <a:lstStyle/>
          <a:p>
            <a:r>
              <a:rPr lang="en-US" altLang="zh-TW" sz="2400"/>
              <a:t>Users will have certain expectations about the service level to be provided</a:t>
            </a:r>
          </a:p>
          <a:p>
            <a:pPr lvl="1"/>
            <a:r>
              <a:rPr lang="en-US" altLang="zh-TW" sz="2000"/>
              <a:t>Once their applications are moved to the cloud </a:t>
            </a:r>
          </a:p>
          <a:p>
            <a:pPr lvl="1"/>
            <a:r>
              <a:rPr lang="en-US" altLang="zh-TW" sz="2000"/>
              <a:t>Availability of the service, its overall performance</a:t>
            </a:r>
          </a:p>
          <a:p>
            <a:pPr lvl="1"/>
            <a:r>
              <a:rPr lang="en-US" altLang="zh-TW" sz="2000"/>
              <a:t>What measures are to be taken when something goes wrong in the system or its components </a:t>
            </a:r>
          </a:p>
          <a:p>
            <a:pPr lvl="1"/>
            <a:r>
              <a:rPr lang="en-US" altLang="zh-TW" sz="2000"/>
              <a:t>Users seek for a warranty before they can comfortably move their business to the cloud</a:t>
            </a:r>
          </a:p>
          <a:p>
            <a:r>
              <a:rPr lang="en-US" altLang="zh-TW" sz="2400"/>
              <a:t>SLAs must be ideally set up between customers and cloud computing providers</a:t>
            </a:r>
          </a:p>
          <a:p>
            <a:pPr lvl="1"/>
            <a:r>
              <a:rPr lang="en-US" altLang="zh-TW" sz="2000"/>
              <a:t>To act as warranty</a:t>
            </a:r>
          </a:p>
        </p:txBody>
      </p:sp>
      <p:sp>
        <p:nvSpPr>
          <p:cNvPr id="190467" name="標題 1"/>
          <p:cNvSpPr>
            <a:spLocks noGrp="1"/>
          </p:cNvSpPr>
          <p:nvPr>
            <p:ph type="title"/>
          </p:nvPr>
        </p:nvSpPr>
        <p:spPr>
          <a:xfrm>
            <a:off x="1219200" y="301625"/>
            <a:ext cx="7772400" cy="1143000"/>
          </a:xfrm>
        </p:spPr>
        <p:txBody>
          <a:bodyPr>
            <a:normAutofit fontScale="90000"/>
          </a:bodyPr>
          <a:lstStyle/>
          <a:p>
            <a:r>
              <a:rPr lang="en-US" altLang="zh-TW"/>
              <a:t>Availability, Fault-Tolerance, and Disaster Recovery</a:t>
            </a:r>
            <a:endParaRPr lang="zh-TW" altLang="en-US"/>
          </a:p>
        </p:txBody>
      </p:sp>
    </p:spTree>
    <p:extLst>
      <p:ext uri="{BB962C8B-B14F-4D97-AF65-F5344CB8AC3E}">
        <p14:creationId xmlns:p14="http://schemas.microsoft.com/office/powerpoint/2010/main" val="1598196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內容版面配置區 2"/>
          <p:cNvSpPr>
            <a:spLocks noGrp="1"/>
          </p:cNvSpPr>
          <p:nvPr>
            <p:ph idx="1"/>
          </p:nvPr>
        </p:nvSpPr>
        <p:spPr/>
        <p:txBody>
          <a:bodyPr/>
          <a:lstStyle/>
          <a:p>
            <a:pPr lvl="1"/>
            <a:r>
              <a:rPr lang="en-US" altLang="zh-TW" sz="2000"/>
              <a:t>Including QoS requirements </a:t>
            </a:r>
          </a:p>
          <a:p>
            <a:pPr lvl="1"/>
            <a:r>
              <a:rPr lang="en-US" altLang="zh-TW" sz="2000"/>
              <a:t>Speciﬁes the details of the service to be provided</a:t>
            </a:r>
          </a:p>
          <a:p>
            <a:pPr lvl="2"/>
            <a:r>
              <a:rPr lang="en-US" altLang="zh-TW" sz="1700"/>
              <a:t>Including availability and performance guarantees </a:t>
            </a:r>
          </a:p>
          <a:p>
            <a:pPr lvl="1"/>
            <a:r>
              <a:rPr lang="en-US" altLang="zh-TW" sz="2000"/>
              <a:t>Metrics must be agreed upon by all parties</a:t>
            </a:r>
          </a:p>
          <a:p>
            <a:pPr lvl="1"/>
            <a:r>
              <a:rPr lang="en-US" altLang="zh-TW" sz="2000"/>
              <a:t>Penalties for violating the expectations must also be approved</a:t>
            </a:r>
          </a:p>
        </p:txBody>
      </p:sp>
      <p:sp>
        <p:nvSpPr>
          <p:cNvPr id="192515" name="標題 1"/>
          <p:cNvSpPr>
            <a:spLocks noGrp="1"/>
          </p:cNvSpPr>
          <p:nvPr>
            <p:ph type="title"/>
          </p:nvPr>
        </p:nvSpPr>
        <p:spPr>
          <a:xfrm>
            <a:off x="1219200" y="301625"/>
            <a:ext cx="7772400" cy="1143000"/>
          </a:xfrm>
        </p:spPr>
        <p:txBody>
          <a:bodyPr>
            <a:normAutofit fontScale="90000"/>
          </a:bodyPr>
          <a:lstStyle/>
          <a:p>
            <a:r>
              <a:rPr lang="en-US" altLang="zh-TW"/>
              <a:t>Availability, Fault-Tolerance, and Disaster Recovery (cont.)</a:t>
            </a:r>
            <a:endParaRPr lang="zh-TW" altLang="en-US"/>
          </a:p>
        </p:txBody>
      </p:sp>
    </p:spTree>
    <p:extLst>
      <p:ext uri="{BB962C8B-B14F-4D97-AF65-F5344CB8AC3E}">
        <p14:creationId xmlns:p14="http://schemas.microsoft.com/office/powerpoint/2010/main" val="1855426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內容版面配置區 2"/>
          <p:cNvSpPr>
            <a:spLocks noGrp="1"/>
          </p:cNvSpPr>
          <p:nvPr>
            <p:ph idx="1"/>
          </p:nvPr>
        </p:nvSpPr>
        <p:spPr/>
        <p:txBody>
          <a:bodyPr/>
          <a:lstStyle/>
          <a:p>
            <a:r>
              <a:rPr lang="en-US" altLang="zh-TW" sz="2400" dirty="0"/>
              <a:t>One important challenge is the efﬁcient management of virtualized resource pools</a:t>
            </a:r>
          </a:p>
          <a:p>
            <a:pPr lvl="1" algn="just"/>
            <a:r>
              <a:rPr lang="en-US" altLang="zh-TW" sz="2400" dirty="0"/>
              <a:t>Physical resources like CPU cores, disk space, and network bandwidth must be sliced and shared among virtual machines</a:t>
            </a:r>
          </a:p>
          <a:p>
            <a:pPr lvl="2" algn="just"/>
            <a:r>
              <a:rPr lang="en-US" altLang="zh-TW" dirty="0"/>
              <a:t>Running potentially heterogeneous workloads</a:t>
            </a:r>
          </a:p>
          <a:p>
            <a:pPr lvl="1" algn="just"/>
            <a:r>
              <a:rPr lang="en-US" altLang="zh-TW" sz="2400" dirty="0"/>
              <a:t>Dimensions to be considered include</a:t>
            </a:r>
          </a:p>
          <a:p>
            <a:pPr lvl="2" algn="just"/>
            <a:r>
              <a:rPr lang="en-US" altLang="zh-TW" dirty="0"/>
              <a:t>Number of CPUs, amount of memory, size of virtual disks, and network bandwidth</a:t>
            </a:r>
            <a:endParaRPr lang="en-US" altLang="zh-TW" sz="2100" dirty="0"/>
          </a:p>
        </p:txBody>
      </p:sp>
      <p:sp>
        <p:nvSpPr>
          <p:cNvPr id="194563" name="標題 1"/>
          <p:cNvSpPr>
            <a:spLocks noGrp="1"/>
          </p:cNvSpPr>
          <p:nvPr>
            <p:ph type="title"/>
          </p:nvPr>
        </p:nvSpPr>
        <p:spPr>
          <a:xfrm>
            <a:off x="1219200" y="301625"/>
            <a:ext cx="7772400" cy="1143000"/>
          </a:xfrm>
        </p:spPr>
        <p:txBody>
          <a:bodyPr>
            <a:normAutofit fontScale="90000"/>
          </a:bodyPr>
          <a:lstStyle/>
          <a:p>
            <a:r>
              <a:rPr lang="en-US" altLang="zh-TW"/>
              <a:t>Resource Management and Energy-Efﬁciency</a:t>
            </a:r>
            <a:endParaRPr lang="zh-TW" altLang="en-US"/>
          </a:p>
        </p:txBody>
      </p:sp>
    </p:spTree>
    <p:extLst>
      <p:ext uri="{BB962C8B-B14F-4D97-AF65-F5344CB8AC3E}">
        <p14:creationId xmlns:p14="http://schemas.microsoft.com/office/powerpoint/2010/main" val="30711745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內容版面配置區 2"/>
          <p:cNvSpPr>
            <a:spLocks noGrp="1"/>
          </p:cNvSpPr>
          <p:nvPr>
            <p:ph idx="1"/>
          </p:nvPr>
        </p:nvSpPr>
        <p:spPr/>
        <p:txBody>
          <a:bodyPr/>
          <a:lstStyle/>
          <a:p>
            <a:r>
              <a:rPr lang="en-US" altLang="zh-TW" sz="2400" dirty="0"/>
              <a:t>Data centers consume large amounts of electricity </a:t>
            </a:r>
          </a:p>
          <a:p>
            <a:pPr lvl="1"/>
            <a:r>
              <a:rPr lang="en-US" altLang="zh-TW" sz="2000" dirty="0"/>
              <a:t>100 server racks can consume 1.3 MW of power</a:t>
            </a:r>
          </a:p>
          <a:p>
            <a:pPr lvl="1"/>
            <a:r>
              <a:rPr lang="en-US" altLang="zh-TW" sz="2000" dirty="0"/>
              <a:t>Another 1.3 MW are required by the cooling system</a:t>
            </a:r>
          </a:p>
          <a:p>
            <a:pPr lvl="2"/>
            <a:r>
              <a:rPr lang="en-US" altLang="zh-TW" sz="1700" dirty="0"/>
              <a:t>Costing USD 2.6 million per year</a:t>
            </a:r>
          </a:p>
          <a:p>
            <a:pPr lvl="1"/>
            <a:r>
              <a:rPr lang="en-US" altLang="zh-TW" sz="2000" dirty="0"/>
              <a:t>Data centers signiﬁcantly impact the environment</a:t>
            </a:r>
          </a:p>
          <a:p>
            <a:pPr lvl="2"/>
            <a:r>
              <a:rPr lang="en-US" altLang="zh-TW" sz="1700" dirty="0"/>
              <a:t>In terms of CO2 emissions from the cooling systems</a:t>
            </a:r>
          </a:p>
        </p:txBody>
      </p:sp>
      <p:sp>
        <p:nvSpPr>
          <p:cNvPr id="200707" name="標題 1"/>
          <p:cNvSpPr>
            <a:spLocks noGrp="1"/>
          </p:cNvSpPr>
          <p:nvPr>
            <p:ph type="title"/>
          </p:nvPr>
        </p:nvSpPr>
        <p:spPr>
          <a:xfrm>
            <a:off x="1219200" y="301625"/>
            <a:ext cx="7772400" cy="1143000"/>
          </a:xfrm>
        </p:spPr>
        <p:txBody>
          <a:bodyPr>
            <a:normAutofit fontScale="90000"/>
          </a:bodyPr>
          <a:lstStyle/>
          <a:p>
            <a:r>
              <a:rPr lang="en-US" altLang="zh-TW"/>
              <a:t>Resource Management and Energy-Efﬁciency (cont.)</a:t>
            </a:r>
            <a:endParaRPr lang="zh-TW" altLang="en-US"/>
          </a:p>
        </p:txBody>
      </p:sp>
    </p:spTree>
    <p:extLst>
      <p:ext uri="{BB962C8B-B14F-4D97-AF65-F5344CB8AC3E}">
        <p14:creationId xmlns:p14="http://schemas.microsoft.com/office/powerpoint/2010/main" val="27173153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65532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indent="0" algn="just">
              <a:buNone/>
            </a:pPr>
            <a:endParaRPr lang="en-IN" sz="3600" b="1" dirty="0">
              <a:solidFill>
                <a:srgbClr val="000000"/>
              </a:solidFill>
              <a:latin typeface="Times New Roman" panose="02020603050405020304" pitchFamily="18" charset="0"/>
            </a:endParaRPr>
          </a:p>
          <a:p>
            <a:pPr algn="just"/>
            <a:endParaRPr lang="en-US" sz="2200" dirty="0"/>
          </a:p>
          <a:p>
            <a:pPr algn="just"/>
            <a:r>
              <a:rPr lang="en-US" sz="2200" dirty="0"/>
              <a:t>As we know, cloud computing technology is used by both small and large organizations to store the information in cloud and access it from anywhere at any time using the internet connection.</a:t>
            </a:r>
          </a:p>
          <a:p>
            <a:pPr marL="0" indent="0" algn="just">
              <a:buNone/>
            </a:pPr>
            <a:endParaRPr lang="en-US" sz="2200" dirty="0"/>
          </a:p>
          <a:p>
            <a:pPr algn="just"/>
            <a:r>
              <a:rPr lang="en-US" sz="2200" dirty="0"/>
              <a:t>Cloud computing architecture is a </a:t>
            </a:r>
            <a:r>
              <a:rPr lang="en-US" sz="2200" b="1" dirty="0"/>
              <a:t>combination of service-oriented architecture and event-driven architecture</a:t>
            </a:r>
            <a:r>
              <a:rPr lang="en-US" sz="2200" dirty="0"/>
              <a:t>.</a:t>
            </a:r>
          </a:p>
          <a:p>
            <a:pPr marL="0" indent="0" algn="just">
              <a:buNone/>
            </a:pPr>
            <a:r>
              <a:rPr lang="en-US" sz="2200" dirty="0"/>
              <a:t>Cloud computing architecture is </a:t>
            </a:r>
            <a:r>
              <a:rPr lang="en-US" sz="2200" b="1" dirty="0"/>
              <a:t>divided into </a:t>
            </a:r>
            <a:r>
              <a:rPr lang="en-US" sz="2200" dirty="0"/>
              <a:t>the following two parts –</a:t>
            </a:r>
          </a:p>
          <a:p>
            <a:pPr marL="0" indent="0" algn="just">
              <a:buNone/>
            </a:pPr>
            <a:endParaRPr lang="en-US" sz="2200" dirty="0"/>
          </a:p>
          <a:p>
            <a:pPr marL="0" indent="0" algn="just">
              <a:buNone/>
            </a:pPr>
            <a:r>
              <a:rPr lang="en-US" sz="2200" b="1" dirty="0"/>
              <a:t>Front End</a:t>
            </a:r>
          </a:p>
          <a:p>
            <a:pPr marL="0" indent="0" algn="just">
              <a:buNone/>
            </a:pPr>
            <a:r>
              <a:rPr lang="en-US" sz="2200" b="1" dirty="0"/>
              <a:t> Back End</a:t>
            </a:r>
          </a:p>
          <a:p>
            <a:pPr marL="0" indent="0" algn="just">
              <a:lnSpc>
                <a:spcPct val="150000"/>
              </a:lnSpc>
              <a:buNone/>
            </a:pPr>
            <a:endParaRPr lang="en-US" sz="2200" b="1" u="sng" dirty="0"/>
          </a:p>
          <a:p>
            <a:pPr marL="0" indent="0" algn="just">
              <a:buNone/>
            </a:pPr>
            <a:endParaRPr lang="en-US" dirty="0"/>
          </a:p>
          <a:p>
            <a:pPr algn="just"/>
            <a:endParaRPr lang="en-US" dirty="0"/>
          </a:p>
        </p:txBody>
      </p:sp>
    </p:spTree>
    <p:extLst>
      <p:ext uri="{BB962C8B-B14F-4D97-AF65-F5344CB8AC3E}">
        <p14:creationId xmlns:p14="http://schemas.microsoft.com/office/powerpoint/2010/main" val="17811671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indent="0" algn="just">
              <a:buNone/>
            </a:pPr>
            <a:endParaRPr lang="en-IN" sz="3600" b="1" dirty="0">
              <a:solidFill>
                <a:srgbClr val="000000"/>
              </a:solidFill>
              <a:latin typeface="Times New Roman" panose="02020603050405020304" pitchFamily="18" charset="0"/>
            </a:endParaRPr>
          </a:p>
          <a:p>
            <a:pPr marL="0" indent="0" algn="just">
              <a:lnSpc>
                <a:spcPct val="150000"/>
              </a:lnSpc>
              <a:buNone/>
            </a:pPr>
            <a:endParaRPr lang="en-US" sz="2200" b="1" u="sng" dirty="0"/>
          </a:p>
          <a:p>
            <a:pPr marL="0" indent="0" algn="just">
              <a:buNone/>
            </a:pPr>
            <a:endParaRPr lang="en-US" dirty="0"/>
          </a:p>
          <a:p>
            <a:pPr algn="just"/>
            <a:endParaRPr lang="en-US" dirty="0"/>
          </a:p>
        </p:txBody>
      </p:sp>
      <p:pic>
        <p:nvPicPr>
          <p:cNvPr id="4" name="Picture 3" descr="Cloud Computing Architecture">
            <a:extLst>
              <a:ext uri="{FF2B5EF4-FFF2-40B4-BE49-F238E27FC236}">
                <a16:creationId xmlns:a16="http://schemas.microsoft.com/office/drawing/2014/main" id="{C4DF8DDA-41E2-4AE9-8E9C-F2F92A0342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1204" y="1189272"/>
            <a:ext cx="6723196" cy="4830528"/>
          </a:xfrm>
          <a:prstGeom prst="rect">
            <a:avLst/>
          </a:prstGeom>
          <a:noFill/>
          <a:ln>
            <a:noFill/>
          </a:ln>
        </p:spPr>
      </p:pic>
    </p:spTree>
    <p:extLst>
      <p:ext uri="{BB962C8B-B14F-4D97-AF65-F5344CB8AC3E}">
        <p14:creationId xmlns:p14="http://schemas.microsoft.com/office/powerpoint/2010/main" val="39306280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Front End</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IN" sz="2000" dirty="0">
                <a:solidFill>
                  <a:srgbClr val="000000"/>
                </a:solidFill>
                <a:latin typeface="Georgia" panose="02040502050405020303" pitchFamily="18" charset="0"/>
                <a:ea typeface="Times New Roman" panose="02020603050405020304" pitchFamily="18" charset="0"/>
              </a:rPr>
              <a:t>The front end is </a:t>
            </a:r>
            <a:r>
              <a:rPr lang="en-IN" sz="2000" b="1" dirty="0">
                <a:solidFill>
                  <a:srgbClr val="000000"/>
                </a:solidFill>
                <a:latin typeface="Georgia" panose="02040502050405020303" pitchFamily="18" charset="0"/>
                <a:ea typeface="Times New Roman" panose="02020603050405020304" pitchFamily="18" charset="0"/>
              </a:rPr>
              <a:t>used by the client.</a:t>
            </a:r>
          </a:p>
          <a:p>
            <a:pPr algn="just">
              <a:spcBef>
                <a:spcPts val="0"/>
              </a:spcBef>
              <a:buClrTx/>
            </a:pPr>
            <a:r>
              <a:rPr lang="en-IN" sz="2000" b="1" dirty="0">
                <a:solidFill>
                  <a:srgbClr val="000000"/>
                </a:solidFill>
                <a:latin typeface="Georgia" panose="02040502050405020303" pitchFamily="18" charset="0"/>
                <a:ea typeface="Times New Roman" panose="02020603050405020304" pitchFamily="18" charset="0"/>
              </a:rPr>
              <a:t> It contains </a:t>
            </a:r>
            <a:r>
              <a:rPr lang="en-IN" sz="2000" dirty="0">
                <a:solidFill>
                  <a:srgbClr val="000000"/>
                </a:solidFill>
                <a:latin typeface="Georgia" panose="02040502050405020303" pitchFamily="18" charset="0"/>
                <a:ea typeface="Times New Roman" panose="02020603050405020304" pitchFamily="18" charset="0"/>
              </a:rPr>
              <a:t>client-side interfaces and applications </a:t>
            </a:r>
            <a:r>
              <a:rPr lang="en-IN" sz="2000" b="1" dirty="0">
                <a:solidFill>
                  <a:srgbClr val="000000"/>
                </a:solidFill>
                <a:latin typeface="Georgia" panose="02040502050405020303" pitchFamily="18" charset="0"/>
                <a:ea typeface="Times New Roman" panose="02020603050405020304" pitchFamily="18" charset="0"/>
              </a:rPr>
              <a:t>that are required to access the cloud computing platforms. </a:t>
            </a:r>
          </a:p>
          <a:p>
            <a:pPr algn="just">
              <a:spcBef>
                <a:spcPts val="0"/>
              </a:spcBef>
              <a:buClrTx/>
            </a:pPr>
            <a:r>
              <a:rPr lang="en-IN" sz="2000" b="1" dirty="0">
                <a:solidFill>
                  <a:srgbClr val="000000"/>
                </a:solidFill>
                <a:latin typeface="Georgia" panose="02040502050405020303" pitchFamily="18" charset="0"/>
                <a:ea typeface="Times New Roman" panose="02020603050405020304" pitchFamily="18" charset="0"/>
              </a:rPr>
              <a:t>The front end includes web servers (including Chrome, Firefox, internet explorer, etc.), thin &amp; fat clients, tablets, and mobile devices.</a:t>
            </a:r>
          </a:p>
          <a:p>
            <a:pPr marL="0" lvl="0" indent="0" algn="just">
              <a:spcBef>
                <a:spcPts val="0"/>
              </a:spcBef>
              <a:buClrTx/>
              <a:buNone/>
            </a:pPr>
            <a:endParaRPr lang="en-IN" sz="2000" b="1" dirty="0">
              <a:solidFill>
                <a:prstClr val="black"/>
              </a:solidFill>
              <a:latin typeface="Georgia" panose="02040502050405020303" pitchFamily="18" charset="0"/>
              <a:ea typeface="Times New Roman" panose="02020603050405020304" pitchFamily="18" charset="0"/>
            </a:endParaRP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Back End</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IN" sz="2000" dirty="0">
                <a:solidFill>
                  <a:srgbClr val="000000"/>
                </a:solidFill>
                <a:latin typeface="Georgia" panose="02040502050405020303" pitchFamily="18" charset="0"/>
                <a:ea typeface="Times New Roman" panose="02020603050405020304" pitchFamily="18" charset="0"/>
              </a:rPr>
              <a:t>The back end is </a:t>
            </a:r>
            <a:r>
              <a:rPr lang="en-IN" sz="2000" b="1" dirty="0">
                <a:solidFill>
                  <a:srgbClr val="000000"/>
                </a:solidFill>
                <a:latin typeface="Georgia" panose="02040502050405020303" pitchFamily="18" charset="0"/>
                <a:ea typeface="Times New Roman" panose="02020603050405020304" pitchFamily="18" charset="0"/>
              </a:rPr>
              <a:t>used by the service provider. </a:t>
            </a:r>
          </a:p>
          <a:p>
            <a:pPr algn="just">
              <a:spcBef>
                <a:spcPts val="0"/>
              </a:spcBef>
              <a:buClrTx/>
            </a:pPr>
            <a:r>
              <a:rPr lang="en-IN" sz="2000" b="1" dirty="0">
                <a:solidFill>
                  <a:srgbClr val="000000"/>
                </a:solidFill>
                <a:latin typeface="Georgia" panose="02040502050405020303" pitchFamily="18" charset="0"/>
                <a:ea typeface="Times New Roman" panose="02020603050405020304" pitchFamily="18" charset="0"/>
              </a:rPr>
              <a:t>It manages all the resources that are required to provide cloud computing services. </a:t>
            </a:r>
          </a:p>
          <a:p>
            <a:pPr algn="just">
              <a:spcBef>
                <a:spcPts val="0"/>
              </a:spcBef>
              <a:buClrTx/>
            </a:pPr>
            <a:r>
              <a:rPr lang="en-IN" sz="2000" b="1" dirty="0">
                <a:solidFill>
                  <a:srgbClr val="000000"/>
                </a:solidFill>
                <a:latin typeface="Georgia" panose="02040502050405020303" pitchFamily="18" charset="0"/>
                <a:ea typeface="Times New Roman" panose="02020603050405020304" pitchFamily="18" charset="0"/>
              </a:rPr>
              <a:t>It includes a huge amount of data storage, security mechanism, virtual machines, deploying models, servers, traffic control mechanisms, etc.</a:t>
            </a:r>
            <a:endParaRPr lang="en-IN" sz="2000" b="1" dirty="0">
              <a:solidFill>
                <a:prstClr val="black"/>
              </a:solidFill>
              <a:latin typeface="Georgia" panose="02040502050405020303" pitchFamily="18" charset="0"/>
              <a:ea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1318622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2"/>
          <p:cNvSpPr>
            <a:spLocks noGrp="1"/>
          </p:cNvSpPr>
          <p:nvPr>
            <p:ph idx="1"/>
          </p:nvPr>
        </p:nvSpPr>
        <p:spPr/>
        <p:txBody>
          <a:bodyPr/>
          <a:lstStyle/>
          <a:p>
            <a:r>
              <a:rPr lang="en-US" altLang="zh-TW" sz="2400" dirty="0"/>
              <a:t>Delivering computing as a utility</a:t>
            </a:r>
          </a:p>
          <a:p>
            <a:pPr lvl="1"/>
            <a:r>
              <a:rPr lang="en-US" altLang="zh-TW" sz="2000" dirty="0"/>
              <a:t>A business model for </a:t>
            </a:r>
            <a:r>
              <a:rPr lang="en-US" altLang="zh-TW" sz="2000" u="sng" dirty="0"/>
              <a:t>on-demand delivery of computing power</a:t>
            </a:r>
          </a:p>
          <a:p>
            <a:pPr lvl="1"/>
            <a:r>
              <a:rPr lang="en-US" altLang="zh-TW" sz="2000" dirty="0"/>
              <a:t>Consumers pay providers based on usage</a:t>
            </a:r>
          </a:p>
          <a:p>
            <a:pPr lvl="2"/>
            <a:r>
              <a:rPr lang="en-US" altLang="zh-TW" sz="1700" dirty="0"/>
              <a:t>Pay-as-you-go</a:t>
            </a:r>
          </a:p>
          <a:p>
            <a:pPr lvl="1"/>
            <a:r>
              <a:rPr lang="en-US" altLang="zh-TW" sz="2000" dirty="0"/>
              <a:t>Similar to services from traditional public utility services</a:t>
            </a:r>
          </a:p>
          <a:p>
            <a:pPr lvl="2"/>
            <a:r>
              <a:rPr lang="en-US" altLang="zh-TW" sz="1700" dirty="0"/>
              <a:t>e.g., water, electricity, gas, and telephony</a:t>
            </a:r>
            <a:endParaRPr lang="zh-TW" altLang="zh-TW" sz="1700" dirty="0"/>
          </a:p>
          <a:p>
            <a:r>
              <a:rPr lang="en-US" altLang="zh-TW" sz="2400" dirty="0"/>
              <a:t>A category of sophisticated on-demand computing services initially offered by commercial providers</a:t>
            </a:r>
          </a:p>
          <a:p>
            <a:pPr lvl="1"/>
            <a:r>
              <a:rPr lang="en-US" altLang="zh-TW" sz="2000" dirty="0"/>
              <a:t>e.g., Amazon, Google, and Microsoft</a:t>
            </a:r>
            <a:endParaRPr lang="zh-TW" altLang="zh-TW" sz="2000" dirty="0"/>
          </a:p>
          <a:p>
            <a:endParaRPr lang="zh-TW" altLang="en-US" sz="2400" dirty="0"/>
          </a:p>
        </p:txBody>
      </p:sp>
      <p:sp>
        <p:nvSpPr>
          <p:cNvPr id="10243" name="標題 1"/>
          <p:cNvSpPr>
            <a:spLocks noGrp="1"/>
          </p:cNvSpPr>
          <p:nvPr>
            <p:ph type="title"/>
          </p:nvPr>
        </p:nvSpPr>
        <p:spPr>
          <a:xfrm>
            <a:off x="1219200" y="301625"/>
            <a:ext cx="7773988" cy="1143000"/>
          </a:xfrm>
        </p:spPr>
        <p:txBody>
          <a:bodyPr>
            <a:normAutofit fontScale="90000"/>
          </a:bodyPr>
          <a:lstStyle/>
          <a:p>
            <a:r>
              <a:rPr lang="en-US" altLang="zh-TW"/>
              <a:t>Cloud Computing In A Nutshell (cont.)</a:t>
            </a:r>
            <a:endParaRPr lang="zh-TW" altLang="en-US"/>
          </a:p>
        </p:txBody>
      </p:sp>
    </p:spTree>
    <p:extLst>
      <p:ext uri="{BB962C8B-B14F-4D97-AF65-F5344CB8AC3E}">
        <p14:creationId xmlns:p14="http://schemas.microsoft.com/office/powerpoint/2010/main" val="2969721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63062"/>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Front End</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US" sz="2000" dirty="0">
                <a:solidFill>
                  <a:srgbClr val="000000"/>
                </a:solidFill>
                <a:latin typeface="Georgia" panose="02040502050405020303" pitchFamily="18" charset="0"/>
                <a:ea typeface="Times New Roman" panose="02020603050405020304" pitchFamily="18" charset="0"/>
              </a:rPr>
              <a:t>Client Infrastructure – Client Infrastructure is a part of the frontend component. It contains the </a:t>
            </a:r>
            <a:r>
              <a:rPr lang="en-US" sz="2000" b="1" dirty="0">
                <a:solidFill>
                  <a:srgbClr val="000000"/>
                </a:solidFill>
                <a:latin typeface="Georgia" panose="02040502050405020303" pitchFamily="18" charset="0"/>
                <a:ea typeface="Times New Roman" panose="02020603050405020304" pitchFamily="18" charset="0"/>
              </a:rPr>
              <a:t>applications and user interfaces </a:t>
            </a:r>
            <a:r>
              <a:rPr lang="en-US" sz="2000" dirty="0">
                <a:solidFill>
                  <a:srgbClr val="000000"/>
                </a:solidFill>
                <a:latin typeface="Georgia" panose="02040502050405020303" pitchFamily="18" charset="0"/>
                <a:ea typeface="Times New Roman" panose="02020603050405020304" pitchFamily="18" charset="0"/>
              </a:rPr>
              <a:t>which are required to access the cloud platform.</a:t>
            </a:r>
          </a:p>
          <a:p>
            <a:pPr algn="just">
              <a:spcBef>
                <a:spcPts val="0"/>
              </a:spcBef>
              <a:buClrTx/>
            </a:pPr>
            <a:r>
              <a:rPr lang="en-US" sz="2000" dirty="0">
                <a:solidFill>
                  <a:srgbClr val="000000"/>
                </a:solidFill>
                <a:latin typeface="Georgia" panose="02040502050405020303" pitchFamily="18" charset="0"/>
                <a:ea typeface="Times New Roman" panose="02020603050405020304" pitchFamily="18" charset="0"/>
              </a:rPr>
              <a:t>In other words, it </a:t>
            </a:r>
            <a:r>
              <a:rPr lang="en-US" sz="2000" b="1" dirty="0">
                <a:solidFill>
                  <a:srgbClr val="000000"/>
                </a:solidFill>
                <a:latin typeface="Georgia" panose="02040502050405020303" pitchFamily="18" charset="0"/>
                <a:ea typeface="Times New Roman" panose="02020603050405020304" pitchFamily="18" charset="0"/>
              </a:rPr>
              <a:t>provides a GUI</a:t>
            </a:r>
            <a:r>
              <a:rPr lang="en-US" sz="2000" dirty="0">
                <a:solidFill>
                  <a:srgbClr val="000000"/>
                </a:solidFill>
                <a:latin typeface="Georgia" panose="02040502050405020303" pitchFamily="18" charset="0"/>
                <a:ea typeface="Times New Roman" panose="02020603050405020304" pitchFamily="18" charset="0"/>
              </a:rPr>
              <a:t>( Graphical User Interface ) to </a:t>
            </a:r>
            <a:r>
              <a:rPr lang="en-US" sz="2000" b="1" dirty="0">
                <a:solidFill>
                  <a:srgbClr val="000000"/>
                </a:solidFill>
                <a:latin typeface="Georgia" panose="02040502050405020303" pitchFamily="18" charset="0"/>
                <a:ea typeface="Times New Roman" panose="02020603050405020304" pitchFamily="18" charset="0"/>
              </a:rPr>
              <a:t>interact with the cloud</a:t>
            </a:r>
            <a:endParaRPr lang="en-IN" sz="2000" b="1" dirty="0">
              <a:solidFill>
                <a:prstClr val="black"/>
              </a:solidFill>
              <a:latin typeface="Georgia" panose="02040502050405020303" pitchFamily="18" charset="0"/>
              <a:ea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5950918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Back End</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US" sz="2000" dirty="0">
                <a:solidFill>
                  <a:srgbClr val="000000"/>
                </a:solidFill>
                <a:latin typeface="Georgia" panose="02040502050405020303" pitchFamily="18" charset="0"/>
                <a:ea typeface="Times New Roman" panose="02020603050405020304" pitchFamily="18" charset="0"/>
              </a:rPr>
              <a:t>Backend </a:t>
            </a:r>
            <a:r>
              <a:rPr lang="en-US" sz="2000" b="1" dirty="0">
                <a:solidFill>
                  <a:srgbClr val="000000"/>
                </a:solidFill>
                <a:latin typeface="Georgia" panose="02040502050405020303" pitchFamily="18" charset="0"/>
                <a:ea typeface="Times New Roman" panose="02020603050405020304" pitchFamily="18" charset="0"/>
              </a:rPr>
              <a:t>refers</a:t>
            </a:r>
            <a:r>
              <a:rPr lang="en-US" sz="2000" dirty="0">
                <a:solidFill>
                  <a:srgbClr val="000000"/>
                </a:solidFill>
                <a:latin typeface="Georgia" panose="02040502050405020303" pitchFamily="18" charset="0"/>
                <a:ea typeface="Times New Roman" panose="02020603050405020304" pitchFamily="18" charset="0"/>
              </a:rPr>
              <a:t> to the </a:t>
            </a:r>
            <a:r>
              <a:rPr lang="en-US" sz="2000" b="1" dirty="0">
                <a:solidFill>
                  <a:srgbClr val="000000"/>
                </a:solidFill>
                <a:latin typeface="Georgia" panose="02040502050405020303" pitchFamily="18" charset="0"/>
                <a:ea typeface="Times New Roman" panose="02020603050405020304" pitchFamily="18" charset="0"/>
              </a:rPr>
              <a:t>cloud itself </a:t>
            </a:r>
            <a:r>
              <a:rPr lang="en-US" sz="2000" dirty="0">
                <a:solidFill>
                  <a:srgbClr val="000000"/>
                </a:solidFill>
                <a:latin typeface="Georgia" panose="02040502050405020303" pitchFamily="18" charset="0"/>
                <a:ea typeface="Times New Roman" panose="02020603050405020304" pitchFamily="18" charset="0"/>
              </a:rPr>
              <a:t>which is </a:t>
            </a:r>
            <a:r>
              <a:rPr lang="en-US" sz="2000" b="1" dirty="0">
                <a:solidFill>
                  <a:srgbClr val="000000"/>
                </a:solidFill>
                <a:latin typeface="Georgia" panose="02040502050405020303" pitchFamily="18" charset="0"/>
                <a:ea typeface="Times New Roman" panose="02020603050405020304" pitchFamily="18" charset="0"/>
              </a:rPr>
              <a:t>used by the service provider</a:t>
            </a:r>
            <a:r>
              <a:rPr lang="en-US" sz="2000" dirty="0">
                <a:solidFill>
                  <a:srgbClr val="000000"/>
                </a:solidFill>
                <a:latin typeface="Georgia" panose="02040502050405020303" pitchFamily="18" charset="0"/>
                <a:ea typeface="Times New Roman" panose="02020603050405020304" pitchFamily="18" charset="0"/>
              </a:rPr>
              <a:t>. It </a:t>
            </a:r>
            <a:r>
              <a:rPr lang="en-US" sz="2000" b="1" dirty="0">
                <a:solidFill>
                  <a:srgbClr val="000000"/>
                </a:solidFill>
                <a:latin typeface="Georgia" panose="02040502050405020303" pitchFamily="18" charset="0"/>
                <a:ea typeface="Times New Roman" panose="02020603050405020304" pitchFamily="18" charset="0"/>
              </a:rPr>
              <a:t>contains the resources </a:t>
            </a:r>
            <a:r>
              <a:rPr lang="en-US" sz="2000" dirty="0">
                <a:solidFill>
                  <a:srgbClr val="000000"/>
                </a:solidFill>
                <a:latin typeface="Georgia" panose="02040502050405020303" pitchFamily="18" charset="0"/>
                <a:ea typeface="Times New Roman" panose="02020603050405020304" pitchFamily="18" charset="0"/>
              </a:rPr>
              <a:t>as well as manages the resources and provides security mechanisms. They are</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Application –</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Service –</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Runtime Cloud-</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Storage –</a:t>
            </a:r>
          </a:p>
          <a:p>
            <a:pPr marL="457200" indent="-457200" algn="just">
              <a:spcBef>
                <a:spcPts val="0"/>
              </a:spcBef>
              <a:buClrTx/>
              <a:buFont typeface="+mj-lt"/>
              <a:buAutoNum type="arabicPeriod"/>
            </a:pPr>
            <a:endParaRPr lang="en-US" sz="2000" dirty="0">
              <a:solidFill>
                <a:srgbClr val="000000"/>
              </a:solidFill>
              <a:latin typeface="Georgia" panose="02040502050405020303" pitchFamily="18" charset="0"/>
              <a:ea typeface="Times New Roman" panose="02020603050405020304" pitchFamily="18" charset="0"/>
            </a:endParaRP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Infrastructure –</a:t>
            </a:r>
          </a:p>
          <a:p>
            <a:pPr algn="just">
              <a:spcBef>
                <a:spcPts val="0"/>
              </a:spcBef>
              <a:buClrTx/>
            </a:pPr>
            <a:endParaRPr lang="en-US" dirty="0"/>
          </a:p>
        </p:txBody>
      </p:sp>
    </p:spTree>
    <p:extLst>
      <p:ext uri="{BB962C8B-B14F-4D97-AF65-F5344CB8AC3E}">
        <p14:creationId xmlns:p14="http://schemas.microsoft.com/office/powerpoint/2010/main" val="40093198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Back End</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US" sz="2000" dirty="0">
                <a:solidFill>
                  <a:srgbClr val="000000"/>
                </a:solidFill>
                <a:latin typeface="Georgia" panose="02040502050405020303" pitchFamily="18" charset="0"/>
                <a:ea typeface="Times New Roman" panose="02020603050405020304" pitchFamily="18" charset="0"/>
              </a:rPr>
              <a:t>Backend </a:t>
            </a:r>
            <a:r>
              <a:rPr lang="en-US" sz="2000" b="1" dirty="0">
                <a:solidFill>
                  <a:srgbClr val="000000"/>
                </a:solidFill>
                <a:latin typeface="Georgia" panose="02040502050405020303" pitchFamily="18" charset="0"/>
                <a:ea typeface="Times New Roman" panose="02020603050405020304" pitchFamily="18" charset="0"/>
              </a:rPr>
              <a:t>refers</a:t>
            </a:r>
            <a:r>
              <a:rPr lang="en-US" sz="2000" dirty="0">
                <a:solidFill>
                  <a:srgbClr val="000000"/>
                </a:solidFill>
                <a:latin typeface="Georgia" panose="02040502050405020303" pitchFamily="18" charset="0"/>
                <a:ea typeface="Times New Roman" panose="02020603050405020304" pitchFamily="18" charset="0"/>
              </a:rPr>
              <a:t> to the </a:t>
            </a:r>
            <a:r>
              <a:rPr lang="en-US" sz="2000" b="1" dirty="0">
                <a:solidFill>
                  <a:srgbClr val="000000"/>
                </a:solidFill>
                <a:latin typeface="Georgia" panose="02040502050405020303" pitchFamily="18" charset="0"/>
                <a:ea typeface="Times New Roman" panose="02020603050405020304" pitchFamily="18" charset="0"/>
              </a:rPr>
              <a:t>cloud itself </a:t>
            </a:r>
            <a:r>
              <a:rPr lang="en-US" sz="2000" dirty="0">
                <a:solidFill>
                  <a:srgbClr val="000000"/>
                </a:solidFill>
                <a:latin typeface="Georgia" panose="02040502050405020303" pitchFamily="18" charset="0"/>
                <a:ea typeface="Times New Roman" panose="02020603050405020304" pitchFamily="18" charset="0"/>
              </a:rPr>
              <a:t>which is </a:t>
            </a:r>
            <a:r>
              <a:rPr lang="en-US" sz="2000" b="1" dirty="0">
                <a:solidFill>
                  <a:srgbClr val="000000"/>
                </a:solidFill>
                <a:latin typeface="Georgia" panose="02040502050405020303" pitchFamily="18" charset="0"/>
                <a:ea typeface="Times New Roman" panose="02020603050405020304" pitchFamily="18" charset="0"/>
              </a:rPr>
              <a:t>used by the service provider</a:t>
            </a:r>
            <a:r>
              <a:rPr lang="en-US" sz="2000" dirty="0">
                <a:solidFill>
                  <a:srgbClr val="000000"/>
                </a:solidFill>
                <a:latin typeface="Georgia" panose="02040502050405020303" pitchFamily="18" charset="0"/>
                <a:ea typeface="Times New Roman" panose="02020603050405020304" pitchFamily="18" charset="0"/>
              </a:rPr>
              <a:t>. It </a:t>
            </a:r>
            <a:r>
              <a:rPr lang="en-US" sz="2000" b="1" dirty="0">
                <a:solidFill>
                  <a:srgbClr val="000000"/>
                </a:solidFill>
                <a:latin typeface="Georgia" panose="02040502050405020303" pitchFamily="18" charset="0"/>
                <a:ea typeface="Times New Roman" panose="02020603050405020304" pitchFamily="18" charset="0"/>
              </a:rPr>
              <a:t>contains the resources </a:t>
            </a:r>
            <a:r>
              <a:rPr lang="en-US" sz="2000" dirty="0">
                <a:solidFill>
                  <a:srgbClr val="000000"/>
                </a:solidFill>
                <a:latin typeface="Georgia" panose="02040502050405020303" pitchFamily="18" charset="0"/>
                <a:ea typeface="Times New Roman" panose="02020603050405020304" pitchFamily="18" charset="0"/>
              </a:rPr>
              <a:t>as well as manages the resources and provides security mechanisms. They are</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Application –</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Service –</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Runtime Cloud-</a:t>
            </a: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Storage –</a:t>
            </a:r>
          </a:p>
          <a:p>
            <a:pPr marL="457200" indent="-457200" algn="just">
              <a:spcBef>
                <a:spcPts val="0"/>
              </a:spcBef>
              <a:buClrTx/>
              <a:buFont typeface="+mj-lt"/>
              <a:buAutoNum type="arabicPeriod"/>
            </a:pPr>
            <a:endParaRPr lang="en-US" sz="2000" dirty="0">
              <a:solidFill>
                <a:srgbClr val="000000"/>
              </a:solidFill>
              <a:latin typeface="Georgia" panose="02040502050405020303" pitchFamily="18" charset="0"/>
              <a:ea typeface="Times New Roman" panose="02020603050405020304" pitchFamily="18" charset="0"/>
            </a:endParaRPr>
          </a:p>
          <a:p>
            <a:pPr marL="457200" indent="-457200" algn="just">
              <a:spcBef>
                <a:spcPts val="0"/>
              </a:spcBef>
              <a:buClrTx/>
              <a:buFont typeface="+mj-lt"/>
              <a:buAutoNum type="arabicPeriod"/>
            </a:pPr>
            <a:r>
              <a:rPr lang="en-US" sz="2000" dirty="0">
                <a:solidFill>
                  <a:srgbClr val="000000"/>
                </a:solidFill>
                <a:latin typeface="Georgia" panose="02040502050405020303" pitchFamily="18" charset="0"/>
                <a:ea typeface="Times New Roman" panose="02020603050405020304" pitchFamily="18" charset="0"/>
              </a:rPr>
              <a:t>Infrastructure –</a:t>
            </a:r>
          </a:p>
          <a:p>
            <a:pPr algn="just">
              <a:spcBef>
                <a:spcPts val="0"/>
              </a:spcBef>
              <a:buClrTx/>
            </a:pPr>
            <a:endParaRPr lang="en-US" dirty="0"/>
          </a:p>
        </p:txBody>
      </p:sp>
    </p:spTree>
    <p:extLst>
      <p:ext uri="{BB962C8B-B14F-4D97-AF65-F5344CB8AC3E}">
        <p14:creationId xmlns:p14="http://schemas.microsoft.com/office/powerpoint/2010/main" val="13465672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Cloud computing architecture </a:t>
            </a:r>
          </a:p>
          <a:p>
            <a:pPr marL="0" lvl="0" indent="0" algn="just">
              <a:spcBef>
                <a:spcPts val="0"/>
              </a:spcBef>
              <a:buClrTx/>
              <a:buNone/>
            </a:pPr>
            <a:r>
              <a:rPr lang="en-IN" sz="3600" b="1" u="sng" dirty="0">
                <a:solidFill>
                  <a:srgbClr val="FF0000"/>
                </a:solidFill>
                <a:latin typeface="Times New Roman" panose="02020603050405020304" pitchFamily="18" charset="0"/>
                <a:ea typeface="Times New Roman" panose="02020603050405020304" pitchFamily="18" charset="0"/>
              </a:rPr>
              <a:t>Back End resources</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marL="0" indent="0" algn="just">
              <a:spcBef>
                <a:spcPts val="0"/>
              </a:spcBef>
              <a:buClrTx/>
              <a:buNone/>
            </a:pPr>
            <a:r>
              <a:rPr lang="en-US" sz="2000" dirty="0">
                <a:solidFill>
                  <a:srgbClr val="000000"/>
                </a:solidFill>
                <a:latin typeface="Georgia" panose="02040502050405020303" pitchFamily="18" charset="0"/>
                <a:ea typeface="Times New Roman" panose="02020603050405020304" pitchFamily="18" charset="0"/>
              </a:rPr>
              <a:t>6. </a:t>
            </a:r>
            <a:r>
              <a:rPr lang="en-US" b="1" dirty="0"/>
              <a:t>Management</a:t>
            </a:r>
          </a:p>
          <a:p>
            <a:pPr marL="0" indent="0" algn="just">
              <a:spcBef>
                <a:spcPts val="0"/>
              </a:spcBef>
              <a:buClrTx/>
              <a:buNone/>
            </a:pPr>
            <a:r>
              <a:rPr lang="en-US" sz="2000" b="1" dirty="0">
                <a:solidFill>
                  <a:srgbClr val="000000"/>
                </a:solidFill>
                <a:latin typeface="Georgia" panose="02040502050405020303" pitchFamily="18" charset="0"/>
                <a:ea typeface="Times New Roman" panose="02020603050405020304" pitchFamily="18" charset="0"/>
              </a:rPr>
              <a:t>7. </a:t>
            </a:r>
            <a:r>
              <a:rPr lang="en-US" b="1" dirty="0"/>
              <a:t>Security</a:t>
            </a:r>
          </a:p>
          <a:p>
            <a:pPr marL="0" indent="0" algn="just">
              <a:spcBef>
                <a:spcPts val="0"/>
              </a:spcBef>
              <a:buClrTx/>
              <a:buNone/>
            </a:pPr>
            <a:r>
              <a:rPr lang="en-US" sz="2000" b="1" dirty="0">
                <a:solidFill>
                  <a:srgbClr val="000000"/>
                </a:solidFill>
                <a:latin typeface="Georgia" panose="02040502050405020303" pitchFamily="18" charset="0"/>
                <a:ea typeface="Times New Roman" panose="02020603050405020304" pitchFamily="18" charset="0"/>
              </a:rPr>
              <a:t>8. </a:t>
            </a:r>
            <a:r>
              <a:rPr lang="en-US" b="1" dirty="0"/>
              <a:t>Internet</a:t>
            </a:r>
          </a:p>
          <a:p>
            <a:pPr marL="0" indent="0" algn="just">
              <a:spcBef>
                <a:spcPts val="0"/>
              </a:spcBef>
              <a:buClrTx/>
              <a:buNone/>
            </a:pPr>
            <a:r>
              <a:rPr lang="en-US" sz="2000" b="1" dirty="0">
                <a:solidFill>
                  <a:srgbClr val="000000"/>
                </a:solidFill>
                <a:latin typeface="Georgia" panose="02040502050405020303" pitchFamily="18" charset="0"/>
                <a:ea typeface="Times New Roman" panose="02020603050405020304" pitchFamily="18" charset="0"/>
              </a:rPr>
              <a:t>9. </a:t>
            </a:r>
            <a:r>
              <a:rPr lang="en-US" b="1" dirty="0"/>
              <a:t>Database</a:t>
            </a:r>
          </a:p>
          <a:p>
            <a:pPr marL="0" indent="0" algn="just">
              <a:spcBef>
                <a:spcPts val="0"/>
              </a:spcBef>
              <a:buClrTx/>
              <a:buNone/>
            </a:pPr>
            <a:r>
              <a:rPr lang="en-US" sz="2000" b="1" dirty="0">
                <a:solidFill>
                  <a:srgbClr val="000000"/>
                </a:solidFill>
                <a:latin typeface="Georgia" panose="02040502050405020303" pitchFamily="18" charset="0"/>
                <a:ea typeface="Times New Roman" panose="02020603050405020304" pitchFamily="18" charset="0"/>
              </a:rPr>
              <a:t>10. </a:t>
            </a:r>
            <a:r>
              <a:rPr lang="en-US" b="1" dirty="0"/>
              <a:t>Networking</a:t>
            </a:r>
          </a:p>
          <a:p>
            <a:pPr marL="0" indent="0" algn="just">
              <a:spcBef>
                <a:spcPts val="0"/>
              </a:spcBef>
              <a:buClrTx/>
              <a:buNone/>
            </a:pPr>
            <a:r>
              <a:rPr lang="en-US" sz="2000" b="1" dirty="0">
                <a:solidFill>
                  <a:srgbClr val="000000"/>
                </a:solidFill>
                <a:latin typeface="Georgia" panose="02040502050405020303" pitchFamily="18" charset="0"/>
                <a:ea typeface="Times New Roman" panose="02020603050405020304" pitchFamily="18" charset="0"/>
              </a:rPr>
              <a:t>11. </a:t>
            </a:r>
            <a:r>
              <a:rPr lang="en-US" b="1" dirty="0"/>
              <a:t>Analytics</a:t>
            </a:r>
            <a:endParaRPr lang="en-US" sz="2000" dirty="0">
              <a:solidFill>
                <a:srgbClr val="000000"/>
              </a:solidFill>
              <a:latin typeface="Georgia" panose="02040502050405020303" pitchFamily="18" charset="0"/>
              <a:ea typeface="Times New Roman" panose="02020603050405020304" pitchFamily="18" charset="0"/>
            </a:endParaRPr>
          </a:p>
          <a:p>
            <a:pPr algn="just">
              <a:spcBef>
                <a:spcPts val="0"/>
              </a:spcBef>
              <a:buClrTx/>
            </a:pPr>
            <a:endParaRPr lang="en-US" dirty="0"/>
          </a:p>
        </p:txBody>
      </p:sp>
    </p:spTree>
    <p:extLst>
      <p:ext uri="{BB962C8B-B14F-4D97-AF65-F5344CB8AC3E}">
        <p14:creationId xmlns:p14="http://schemas.microsoft.com/office/powerpoint/2010/main" val="1587046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3600" b="1" dirty="0">
                <a:solidFill>
                  <a:srgbClr val="000000"/>
                </a:solidFill>
                <a:latin typeface="Times New Roman" panose="02020603050405020304" pitchFamily="18" charset="0"/>
                <a:ea typeface="Times New Roman" panose="02020603050405020304" pitchFamily="18" charset="0"/>
              </a:rPr>
              <a:t>Benefits of Cloud computing architecture </a:t>
            </a:r>
          </a:p>
          <a:p>
            <a:pPr marL="0" lvl="0" indent="0" algn="just">
              <a:spcBef>
                <a:spcPts val="0"/>
              </a:spcBef>
              <a:buClrTx/>
              <a:buNone/>
            </a:pPr>
            <a:endParaRPr lang="en-IN" sz="3600" u="sng" dirty="0">
              <a:solidFill>
                <a:srgbClr val="FF0000"/>
              </a:solidFill>
              <a:latin typeface="Times New Roman" panose="02020603050405020304" pitchFamily="18" charset="0"/>
              <a:ea typeface="Times New Roman" panose="02020603050405020304" pitchFamily="18" charset="0"/>
            </a:endParaRPr>
          </a:p>
          <a:p>
            <a:pPr fontAlgn="base"/>
            <a:r>
              <a:rPr lang="en-US" dirty="0"/>
              <a:t>Makes overall cloud computing system simpler.</a:t>
            </a:r>
          </a:p>
          <a:p>
            <a:pPr fontAlgn="base"/>
            <a:r>
              <a:rPr lang="en-US" dirty="0"/>
              <a:t>Improves data processing requirements.</a:t>
            </a:r>
          </a:p>
          <a:p>
            <a:pPr fontAlgn="base"/>
            <a:r>
              <a:rPr lang="en-US" dirty="0"/>
              <a:t>Helps in providing high security.</a:t>
            </a:r>
          </a:p>
          <a:p>
            <a:pPr fontAlgn="base"/>
            <a:r>
              <a:rPr lang="en-US" dirty="0"/>
              <a:t>Makes it more modularized.</a:t>
            </a:r>
          </a:p>
          <a:p>
            <a:pPr fontAlgn="base"/>
            <a:r>
              <a:rPr lang="en-US" dirty="0"/>
              <a:t>Results in better disaster recovery.</a:t>
            </a:r>
          </a:p>
          <a:p>
            <a:pPr fontAlgn="base"/>
            <a:r>
              <a:rPr lang="en-US" dirty="0"/>
              <a:t>Gives good user accessibility.</a:t>
            </a:r>
          </a:p>
          <a:p>
            <a:pPr fontAlgn="base"/>
            <a:r>
              <a:rPr lang="en-US" dirty="0"/>
              <a:t>Reduces IT operating costs.</a:t>
            </a:r>
          </a:p>
          <a:p>
            <a:pPr fontAlgn="base"/>
            <a:r>
              <a:rPr lang="en-US" dirty="0"/>
              <a:t>Provides high level reliability.</a:t>
            </a:r>
          </a:p>
          <a:p>
            <a:pPr fontAlgn="base"/>
            <a:r>
              <a:rPr lang="en-US" dirty="0"/>
              <a:t>Scalability.</a:t>
            </a:r>
          </a:p>
          <a:p>
            <a:pPr algn="just">
              <a:spcBef>
                <a:spcPts val="0"/>
              </a:spcBef>
              <a:buClrTx/>
            </a:pPr>
            <a:endParaRPr lang="en-US" dirty="0"/>
          </a:p>
        </p:txBody>
      </p:sp>
    </p:spTree>
    <p:extLst>
      <p:ext uri="{BB962C8B-B14F-4D97-AF65-F5344CB8AC3E}">
        <p14:creationId xmlns:p14="http://schemas.microsoft.com/office/powerpoint/2010/main" val="12777193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b="1" dirty="0">
                <a:solidFill>
                  <a:srgbClr val="000000"/>
                </a:solidFill>
                <a:latin typeface="Times New Roman" panose="02020603050405020304" pitchFamily="18" charset="0"/>
                <a:ea typeface="Times New Roman" panose="02020603050405020304" pitchFamily="18" charset="0"/>
              </a:rPr>
              <a:t>Business Agility: Benefits and challenges to Cloud architecture</a:t>
            </a: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US" dirty="0"/>
              <a:t>What Is Cloud Computing In Business Agility?</a:t>
            </a:r>
          </a:p>
          <a:p>
            <a:pPr algn="just">
              <a:spcBef>
                <a:spcPts val="0"/>
              </a:spcBef>
              <a:buClrTx/>
            </a:pPr>
            <a:r>
              <a:rPr lang="en-US" b="1" dirty="0"/>
              <a:t>How Does Cloud Computing Bring Business Agility?</a:t>
            </a:r>
          </a:p>
          <a:p>
            <a:pPr algn="just">
              <a:spcBef>
                <a:spcPts val="0"/>
              </a:spcBef>
              <a:buClrTx/>
              <a:buFont typeface="Wingdings" panose="05000000000000000000" pitchFamily="2" charset="2"/>
              <a:buChar char="Ø"/>
            </a:pPr>
            <a:r>
              <a:rPr lang="en-US" b="1" dirty="0">
                <a:solidFill>
                  <a:schemeClr val="tx1"/>
                </a:solidFill>
              </a:rPr>
              <a:t>Time to market and swiftness</a:t>
            </a:r>
          </a:p>
          <a:p>
            <a:pPr algn="just">
              <a:spcBef>
                <a:spcPts val="0"/>
              </a:spcBef>
              <a:buClrTx/>
              <a:buFont typeface="Wingdings" panose="05000000000000000000" pitchFamily="2" charset="2"/>
              <a:buChar char="Ø"/>
            </a:pPr>
            <a:r>
              <a:rPr lang="en-US" b="1" dirty="0">
                <a:solidFill>
                  <a:schemeClr val="tx1"/>
                </a:solidFill>
              </a:rPr>
              <a:t>Fast Innovation</a:t>
            </a:r>
          </a:p>
          <a:p>
            <a:pPr algn="just">
              <a:spcBef>
                <a:spcPts val="0"/>
              </a:spcBef>
              <a:buClrTx/>
              <a:buFont typeface="Wingdings" panose="05000000000000000000" pitchFamily="2" charset="2"/>
              <a:buChar char="Ø"/>
            </a:pPr>
            <a:r>
              <a:rPr lang="en-US" b="1" dirty="0">
                <a:solidFill>
                  <a:schemeClr val="tx1"/>
                </a:solidFill>
              </a:rPr>
              <a:t>Cutting Costs</a:t>
            </a:r>
          </a:p>
          <a:p>
            <a:pPr algn="just">
              <a:spcBef>
                <a:spcPts val="0"/>
              </a:spcBef>
              <a:buClrTx/>
              <a:buFont typeface="Wingdings" panose="05000000000000000000" pitchFamily="2" charset="2"/>
              <a:buChar char="Ø"/>
            </a:pPr>
            <a:r>
              <a:rPr lang="en-US" b="1" dirty="0">
                <a:solidFill>
                  <a:schemeClr val="tx1"/>
                </a:solidFill>
              </a:rPr>
              <a:t>Business Continuity and Resilience(</a:t>
            </a:r>
            <a:r>
              <a:rPr lang="en-US" dirty="0">
                <a:solidFill>
                  <a:schemeClr val="tx1"/>
                </a:solidFill>
              </a:rPr>
              <a:t>It means in case of a natural disaster such as cyber attack)</a:t>
            </a:r>
            <a:endParaRPr lang="en-US" b="1" dirty="0">
              <a:solidFill>
                <a:schemeClr val="tx1"/>
              </a:solidFill>
            </a:endParaRPr>
          </a:p>
          <a:p>
            <a:pPr algn="just">
              <a:spcBef>
                <a:spcPts val="0"/>
              </a:spcBef>
              <a:buClrTx/>
              <a:buFont typeface="Wingdings" panose="05000000000000000000" pitchFamily="2" charset="2"/>
              <a:buChar char="Ø"/>
            </a:pPr>
            <a:r>
              <a:rPr lang="en-US" b="1" dirty="0">
                <a:solidFill>
                  <a:schemeClr val="tx1"/>
                </a:solidFill>
              </a:rPr>
              <a:t>Partnership and Accessibility</a:t>
            </a:r>
          </a:p>
          <a:p>
            <a:pPr algn="just">
              <a:spcBef>
                <a:spcPts val="0"/>
              </a:spcBef>
              <a:buClrTx/>
              <a:buFont typeface="Wingdings" panose="05000000000000000000" pitchFamily="2" charset="2"/>
              <a:buChar char="Ø"/>
            </a:pPr>
            <a:endParaRPr lang="en-US" dirty="0"/>
          </a:p>
          <a:p>
            <a:pPr algn="just">
              <a:spcBef>
                <a:spcPts val="0"/>
              </a:spcBef>
              <a:buClrTx/>
            </a:pPr>
            <a:endParaRPr lang="en-US" dirty="0"/>
          </a:p>
        </p:txBody>
      </p:sp>
    </p:spTree>
    <p:extLst>
      <p:ext uri="{BB962C8B-B14F-4D97-AF65-F5344CB8AC3E}">
        <p14:creationId xmlns:p14="http://schemas.microsoft.com/office/powerpoint/2010/main" val="20520280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b="1" dirty="0">
                <a:solidFill>
                  <a:srgbClr val="000000"/>
                </a:solidFill>
                <a:latin typeface="Times New Roman" panose="02020603050405020304" pitchFamily="18" charset="0"/>
                <a:ea typeface="Times New Roman" panose="02020603050405020304" pitchFamily="18" charset="0"/>
              </a:rPr>
              <a:t>Business Agility: Benefits and challenges to Cloud architecture</a:t>
            </a:r>
            <a:endParaRPr lang="en-IN" sz="3600" u="sng" dirty="0">
              <a:solidFill>
                <a:srgbClr val="FF0000"/>
              </a:solidFill>
              <a:latin typeface="Times New Roman" panose="02020603050405020304" pitchFamily="18" charset="0"/>
              <a:ea typeface="Times New Roman" panose="02020603050405020304" pitchFamily="18" charset="0"/>
            </a:endParaRPr>
          </a:p>
          <a:p>
            <a:pPr algn="just">
              <a:spcBef>
                <a:spcPts val="0"/>
              </a:spcBef>
              <a:buClrTx/>
            </a:pPr>
            <a:r>
              <a:rPr lang="en-US" b="1" dirty="0"/>
              <a:t>Types Of Agility In the Cloud?</a:t>
            </a:r>
          </a:p>
          <a:p>
            <a:pPr marL="0" indent="0" algn="just">
              <a:spcBef>
                <a:spcPts val="0"/>
              </a:spcBef>
              <a:buClrTx/>
              <a:buNone/>
            </a:pPr>
            <a:endParaRPr lang="en-US" dirty="0"/>
          </a:p>
          <a:p>
            <a:pPr marL="514350" indent="-514350" algn="just">
              <a:spcBef>
                <a:spcPts val="0"/>
              </a:spcBef>
              <a:buClrTx/>
              <a:buAutoNum type="arabicPeriod"/>
            </a:pPr>
            <a:r>
              <a:rPr lang="en-US" b="1" dirty="0"/>
              <a:t>Engineering Resource Availability</a:t>
            </a:r>
          </a:p>
          <a:p>
            <a:pPr marL="514350" indent="-514350" algn="just">
              <a:spcBef>
                <a:spcPts val="0"/>
              </a:spcBef>
              <a:buClrTx/>
              <a:buFont typeface="Arial" pitchFamily="34" charset="0"/>
              <a:buAutoNum type="arabicPeriod"/>
            </a:pPr>
            <a:r>
              <a:rPr lang="en-US" b="1" dirty="0"/>
              <a:t>Business Response to Change Conditions or Opportunities</a:t>
            </a:r>
            <a:endParaRPr lang="en-US" dirty="0"/>
          </a:p>
          <a:p>
            <a:pPr marL="514350" indent="-514350" algn="just">
              <a:spcBef>
                <a:spcPts val="0"/>
              </a:spcBef>
              <a:buClrTx/>
              <a:buAutoNum type="arabicPeriod"/>
            </a:pPr>
            <a:endParaRPr lang="en-US" dirty="0"/>
          </a:p>
          <a:p>
            <a:pPr algn="just">
              <a:spcBef>
                <a:spcPts val="0"/>
              </a:spcBef>
              <a:buClrTx/>
            </a:pPr>
            <a:endParaRPr lang="en-US" dirty="0"/>
          </a:p>
        </p:txBody>
      </p:sp>
    </p:spTree>
    <p:extLst>
      <p:ext uri="{BB962C8B-B14F-4D97-AF65-F5344CB8AC3E}">
        <p14:creationId xmlns:p14="http://schemas.microsoft.com/office/powerpoint/2010/main" val="5547063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b="1" dirty="0">
                <a:solidFill>
                  <a:srgbClr val="000000"/>
                </a:solidFill>
                <a:latin typeface="Times New Roman" panose="02020603050405020304" pitchFamily="18" charset="0"/>
                <a:ea typeface="Times New Roman" panose="02020603050405020304" pitchFamily="18" charset="0"/>
              </a:rPr>
              <a:t>Business Agility: Benefits and challenges to Cloud architecture</a:t>
            </a:r>
            <a:endParaRPr lang="en-IN" sz="3600" u="sng" dirty="0">
              <a:solidFill>
                <a:srgbClr val="FF0000"/>
              </a:solidFill>
              <a:latin typeface="Times New Roman" panose="02020603050405020304" pitchFamily="18" charset="0"/>
              <a:ea typeface="Times New Roman" panose="02020603050405020304" pitchFamily="18" charset="0"/>
            </a:endParaRPr>
          </a:p>
          <a:p>
            <a:r>
              <a:rPr lang="en-US" b="1" dirty="0"/>
              <a:t>How Is Cloud Computing Crucial to Business Agility?</a:t>
            </a:r>
          </a:p>
          <a:p>
            <a:pPr marL="0" indent="0">
              <a:buNone/>
            </a:pPr>
            <a:r>
              <a:rPr lang="en-US" b="1" dirty="0"/>
              <a:t>1. Data Availability</a:t>
            </a:r>
            <a:endParaRPr lang="en-US" dirty="0"/>
          </a:p>
          <a:p>
            <a:pPr marL="0" indent="0">
              <a:buNone/>
            </a:pPr>
            <a:r>
              <a:rPr lang="en-US" dirty="0"/>
              <a:t>2. </a:t>
            </a:r>
            <a:r>
              <a:rPr lang="en-US" b="1" dirty="0"/>
              <a:t>Reduces Business Complexity</a:t>
            </a:r>
          </a:p>
          <a:p>
            <a:pPr marL="0" indent="0">
              <a:buNone/>
            </a:pPr>
            <a:r>
              <a:rPr lang="en-US" b="1" dirty="0"/>
              <a:t>3. Automation</a:t>
            </a:r>
            <a:endParaRPr lang="en-US" dirty="0"/>
          </a:p>
          <a:p>
            <a:pPr marL="0" indent="0">
              <a:buNone/>
            </a:pPr>
            <a:r>
              <a:rPr lang="en-US" dirty="0"/>
              <a:t>4.</a:t>
            </a:r>
            <a:r>
              <a:rPr lang="en-US" b="1" dirty="0"/>
              <a:t> . Less Infrastructural Maintenance</a:t>
            </a:r>
          </a:p>
          <a:p>
            <a:pPr marL="0" indent="0">
              <a:buNone/>
            </a:pPr>
            <a:r>
              <a:rPr lang="en-US" b="1" dirty="0"/>
              <a:t>5. Increased Up-Time</a:t>
            </a:r>
            <a:endParaRPr lang="en-US" dirty="0"/>
          </a:p>
          <a:p>
            <a:pPr marL="0" indent="0">
              <a:buNone/>
            </a:pPr>
            <a:r>
              <a:rPr lang="en-US" dirty="0"/>
              <a:t>6.</a:t>
            </a:r>
            <a:r>
              <a:rPr lang="en-US" b="1" dirty="0"/>
              <a:t> Focuses and Optimizes IT Strategies</a:t>
            </a:r>
          </a:p>
          <a:p>
            <a:pPr marL="0" indent="0">
              <a:buNone/>
            </a:pPr>
            <a:r>
              <a:rPr lang="en-US" b="1" dirty="0"/>
              <a:t>7. Enables On-Demand Resources for Development and Testing</a:t>
            </a:r>
            <a:endParaRPr lang="en-US" dirty="0"/>
          </a:p>
          <a:p>
            <a:pPr marL="0" indent="0">
              <a:buNone/>
            </a:pPr>
            <a:r>
              <a:rPr lang="en-US" dirty="0"/>
              <a:t>8.</a:t>
            </a:r>
            <a:r>
              <a:rPr lang="en-US" b="1" dirty="0"/>
              <a:t> Rapid Innovation 9. Adaptive Auto Scaling</a:t>
            </a:r>
            <a:endParaRPr lang="en-US" dirty="0"/>
          </a:p>
          <a:p>
            <a:pPr marL="0" indent="0">
              <a:buNone/>
            </a:pPr>
            <a:r>
              <a:rPr lang="en-US" dirty="0"/>
              <a:t>10.</a:t>
            </a:r>
            <a:r>
              <a:rPr lang="en-US" b="1" dirty="0"/>
              <a:t> Flexibility</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41490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pPr marL="0" indent="0" algn="just">
              <a:buNone/>
            </a:pPr>
            <a:r>
              <a:rPr lang="en-US" dirty="0">
                <a:hlinkClick r:id="rId4"/>
              </a:rPr>
              <a:t>Cloud technology</a:t>
            </a:r>
            <a:r>
              <a:rPr lang="en-US" dirty="0"/>
              <a:t> has democratized </a:t>
            </a:r>
            <a:r>
              <a:rPr lang="en-US" dirty="0">
                <a:hlinkClick r:id="rId3"/>
              </a:rPr>
              <a:t>disaster recovery</a:t>
            </a:r>
            <a:r>
              <a:rPr lang="en-US" dirty="0"/>
              <a:t>, making it accessible and affordable for businesses of all sizes. </a:t>
            </a:r>
          </a:p>
          <a:p>
            <a:pPr marL="0" indent="0" algn="just">
              <a:buNone/>
            </a:pPr>
            <a:r>
              <a:rPr lang="en-US" dirty="0"/>
              <a:t>Cloud disaster recovery is a cost-effective, </a:t>
            </a:r>
            <a:r>
              <a:rPr lang="en-US" u="sng" dirty="0">
                <a:hlinkClick r:id="rId5"/>
              </a:rPr>
              <a:t>scalable</a:t>
            </a:r>
            <a:r>
              <a:rPr lang="en-US" dirty="0"/>
              <a:t>, and efficient solution that quickly restores IT infrastructure after a disruption.</a:t>
            </a:r>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92359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0"/>
              </a:spcBef>
              <a:buClrTx/>
            </a:pPr>
            <a:r>
              <a:rPr lang="en-US" dirty="0"/>
              <a:t>Cloud disaster recovery is a cost-effective, </a:t>
            </a:r>
            <a:r>
              <a:rPr lang="en-US" u="sng" dirty="0">
                <a:hlinkClick r:id="rId3"/>
              </a:rPr>
              <a:t>scalable</a:t>
            </a:r>
            <a:r>
              <a:rPr lang="en-US" dirty="0"/>
              <a:t>, and efficient solution that quickly restores IT infrastructure after a disruption.</a:t>
            </a:r>
          </a:p>
          <a:p>
            <a:pPr algn="just">
              <a:spcBef>
                <a:spcPts val="0"/>
              </a:spcBef>
              <a:buClrTx/>
            </a:pPr>
            <a:r>
              <a:rPr lang="en-US" dirty="0"/>
              <a:t>This article outlines </a:t>
            </a:r>
            <a:r>
              <a:rPr lang="en-US" b="1" dirty="0"/>
              <a:t>the basic and advanced concepts of cloud disaster recovery</a:t>
            </a:r>
            <a:r>
              <a:rPr lang="en-US" dirty="0"/>
              <a:t>. Jump in to see whether cloud-based DR is a good fit for your organization.</a:t>
            </a:r>
          </a:p>
          <a:p>
            <a:pPr algn="just">
              <a:spcBef>
                <a:spcPts val="0"/>
              </a:spcBef>
              <a:buClrTx/>
            </a:pPr>
            <a:endParaRPr lang="en-US" dirty="0"/>
          </a:p>
        </p:txBody>
      </p:sp>
    </p:spTree>
    <p:extLst>
      <p:ext uri="{BB962C8B-B14F-4D97-AF65-F5344CB8AC3E}">
        <p14:creationId xmlns:p14="http://schemas.microsoft.com/office/powerpoint/2010/main" val="2342546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2"/>
          <p:cNvSpPr>
            <a:spLocks noGrp="1"/>
          </p:cNvSpPr>
          <p:nvPr>
            <p:ph idx="1"/>
          </p:nvPr>
        </p:nvSpPr>
        <p:spPr/>
        <p:txBody>
          <a:bodyPr/>
          <a:lstStyle/>
          <a:p>
            <a:r>
              <a:rPr lang="en-US" altLang="zh-TW" sz="2400" dirty="0"/>
              <a:t>Cloud computing providers usually offer a broad range of software services</a:t>
            </a:r>
          </a:p>
          <a:p>
            <a:pPr lvl="1"/>
            <a:r>
              <a:rPr lang="en-US" altLang="zh-TW" sz="2000" dirty="0"/>
              <a:t>In addition to raw computing and storage</a:t>
            </a:r>
          </a:p>
          <a:p>
            <a:pPr lvl="1"/>
            <a:r>
              <a:rPr lang="en-US" altLang="zh-TW" sz="2000" dirty="0"/>
              <a:t>Include APIs and development tools</a:t>
            </a:r>
          </a:p>
          <a:p>
            <a:pPr lvl="2"/>
            <a:r>
              <a:rPr lang="en-US" altLang="zh-TW" sz="1700" dirty="0"/>
              <a:t>Allow developers to build seamlessly scalable applications upon their services</a:t>
            </a:r>
          </a:p>
          <a:p>
            <a:pPr lvl="1"/>
            <a:r>
              <a:rPr lang="en-US" altLang="zh-TW" sz="2000" dirty="0"/>
              <a:t>Allow customers to run their everyday IT infrastructure “in the cloud”</a:t>
            </a:r>
            <a:endParaRPr lang="zh-TW" altLang="zh-TW" sz="2000" dirty="0"/>
          </a:p>
          <a:p>
            <a:r>
              <a:rPr lang="en-US" altLang="zh-TW" sz="2400" dirty="0"/>
              <a:t>Delivering computing as a utility has been realized with the advent of cloud computing</a:t>
            </a:r>
          </a:p>
          <a:p>
            <a:pPr lvl="1"/>
            <a:r>
              <a:rPr lang="en-US" altLang="zh-TW" sz="2000" dirty="0"/>
              <a:t>The main technological advancements</a:t>
            </a:r>
          </a:p>
          <a:p>
            <a:pPr lvl="2"/>
            <a:r>
              <a:rPr lang="en-US" altLang="zh-TW" sz="1700" dirty="0"/>
              <a:t>Public clouds, management tools, and development frameworks</a:t>
            </a:r>
          </a:p>
          <a:p>
            <a:endParaRPr lang="zh-TW" altLang="zh-TW" sz="2400" dirty="0"/>
          </a:p>
          <a:p>
            <a:endParaRPr lang="zh-TW" altLang="en-US" sz="2400" dirty="0"/>
          </a:p>
        </p:txBody>
      </p:sp>
      <p:sp>
        <p:nvSpPr>
          <p:cNvPr id="14339" name="標題 1"/>
          <p:cNvSpPr>
            <a:spLocks noGrp="1"/>
          </p:cNvSpPr>
          <p:nvPr>
            <p:ph type="title"/>
          </p:nvPr>
        </p:nvSpPr>
        <p:spPr>
          <a:xfrm>
            <a:off x="1219200" y="301625"/>
            <a:ext cx="7773988" cy="1143000"/>
          </a:xfrm>
        </p:spPr>
        <p:txBody>
          <a:bodyPr>
            <a:normAutofit fontScale="90000"/>
          </a:bodyPr>
          <a:lstStyle/>
          <a:p>
            <a:r>
              <a:rPr lang="en-US" altLang="zh-TW"/>
              <a:t>Cloud Computing In A Nutshell (cont.)</a:t>
            </a:r>
            <a:endParaRPr lang="zh-TW" altLang="en-US"/>
          </a:p>
        </p:txBody>
      </p:sp>
    </p:spTree>
    <p:extLst>
      <p:ext uri="{BB962C8B-B14F-4D97-AF65-F5344CB8AC3E}">
        <p14:creationId xmlns:p14="http://schemas.microsoft.com/office/powerpoint/2010/main" val="5591097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r>
              <a:rPr lang="en-US" b="1" dirty="0"/>
              <a:t>What Is Cloud Disaster Recovery (Cloud DR)?</a:t>
            </a:r>
          </a:p>
          <a:p>
            <a:endParaRPr lang="en-US" dirty="0"/>
          </a:p>
          <a:p>
            <a:endParaRPr lang="en-US" dirty="0"/>
          </a:p>
          <a:p>
            <a:pPr marL="0" indent="0" algn="just">
              <a:buNone/>
            </a:pPr>
            <a:r>
              <a:rPr lang="en-US" dirty="0">
                <a:solidFill>
                  <a:schemeClr val="tx1"/>
                </a:solidFill>
              </a:rPr>
              <a:t>Cloud disaster recovery is a set of strategies and services that leverage cloud computing to protect data, </a:t>
            </a:r>
            <a:r>
              <a:rPr lang="en-US" dirty="0">
                <a:solidFill>
                  <a:schemeClr val="tx1"/>
                </a:solidFill>
                <a:hlinkClick r:id="rId4"/>
              </a:rPr>
              <a:t>applications</a:t>
            </a:r>
            <a:r>
              <a:rPr lang="en-US" dirty="0">
                <a:solidFill>
                  <a:schemeClr val="tx1"/>
                </a:solidFill>
              </a:rPr>
              <a:t>, and other IT resources from disasters and </a:t>
            </a:r>
            <a:r>
              <a:rPr lang="en-US" dirty="0">
                <a:solidFill>
                  <a:schemeClr val="tx1"/>
                </a:solidFill>
                <a:hlinkClick r:id="rId5"/>
              </a:rPr>
              <a:t>hardware</a:t>
            </a:r>
            <a:r>
              <a:rPr lang="en-US" dirty="0">
                <a:solidFill>
                  <a:schemeClr val="tx1"/>
                </a:solidFill>
              </a:rPr>
              <a:t> failures.</a:t>
            </a:r>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461206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r>
              <a:rPr lang="en-US" b="1" dirty="0"/>
              <a:t>Why Is Cloud Disaster Recovery Important?</a:t>
            </a:r>
          </a:p>
          <a:p>
            <a:r>
              <a:rPr lang="en-US" dirty="0"/>
              <a:t>Cloud disaster recovery </a:t>
            </a:r>
            <a:r>
              <a:rPr lang="en-US" b="1" dirty="0"/>
              <a:t>quickly restores IT systems' functions</a:t>
            </a:r>
            <a:r>
              <a:rPr lang="en-US" dirty="0"/>
              <a:t>, minimizing </a:t>
            </a:r>
            <a:r>
              <a:rPr lang="en-US" u="sng" dirty="0">
                <a:hlinkClick r:id="rId4"/>
              </a:rPr>
              <a:t>downtime</a:t>
            </a:r>
            <a:r>
              <a:rPr lang="en-US" dirty="0"/>
              <a:t> and disruption to business operations</a:t>
            </a:r>
          </a:p>
          <a:p>
            <a:r>
              <a:rPr lang="en-US" dirty="0"/>
              <a:t>Maintaining operational resilience is vital, as </a:t>
            </a:r>
            <a:r>
              <a:rPr lang="en-US" b="1" u="sng" dirty="0">
                <a:hlinkClick r:id="rId5"/>
              </a:rPr>
              <a:t>60%</a:t>
            </a:r>
            <a:r>
              <a:rPr lang="en-US" b="1" dirty="0"/>
              <a:t> of small businesses close within six months of experiencing a cyber-attack</a:t>
            </a:r>
            <a:r>
              <a:rPr lang="en-US" dirty="0"/>
              <a:t>, and </a:t>
            </a:r>
            <a:r>
              <a:rPr lang="en-US" b="1" u="sng" dirty="0">
                <a:hlinkClick r:id="rId6"/>
              </a:rPr>
              <a:t>25%</a:t>
            </a:r>
            <a:r>
              <a:rPr lang="en-US" b="1" dirty="0"/>
              <a:t> never reopen after a disaster</a:t>
            </a:r>
            <a:r>
              <a:rPr lang="en-US" dirty="0"/>
              <a:t>.</a:t>
            </a:r>
          </a:p>
          <a:p>
            <a:r>
              <a:rPr lang="en-US" dirty="0"/>
              <a:t>Despite these statistics, only </a:t>
            </a:r>
            <a:r>
              <a:rPr lang="en-US" u="sng" dirty="0">
                <a:hlinkClick r:id="rId7"/>
              </a:rPr>
              <a:t>54%</a:t>
            </a:r>
            <a:r>
              <a:rPr lang="en-US" dirty="0"/>
              <a:t> of organizations have an established </a:t>
            </a:r>
            <a:r>
              <a:rPr lang="en-US" u="sng" dirty="0">
                <a:hlinkClick r:id="rId8"/>
              </a:rPr>
              <a:t>disaster recovery plan</a:t>
            </a:r>
            <a:r>
              <a:rPr lang="en-US" dirty="0"/>
              <a:t>. Although 57% of surveyed companies have a second </a:t>
            </a:r>
            <a:r>
              <a:rPr lang="en-US" u="sng" dirty="0">
                <a:hlinkClick r:id="rId9"/>
              </a:rPr>
              <a:t>on-</a:t>
            </a:r>
            <a:r>
              <a:rPr lang="en-US" u="sng" dirty="0" err="1">
                <a:hlinkClick r:id="rId9"/>
              </a:rPr>
              <a:t>prem</a:t>
            </a:r>
            <a:r>
              <a:rPr lang="en-US" dirty="0"/>
              <a:t> data center dedicated to disaster recovery, this approach can be expensive and complex.</a:t>
            </a:r>
          </a:p>
          <a:p>
            <a:endParaRPr lang="en-US" dirty="0"/>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52171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r>
              <a:rPr lang="en-US" b="1" dirty="0"/>
              <a:t>How Does Cloud-Based Disaster Recovery Work?</a:t>
            </a:r>
            <a:endParaRPr lang="en-US" dirty="0"/>
          </a:p>
          <a:p>
            <a:r>
              <a:rPr lang="en-US" dirty="0"/>
              <a:t>Cold DR is the most </a:t>
            </a:r>
            <a:r>
              <a:rPr lang="en-US" b="1" dirty="0"/>
              <a:t>straightforward and cost-effective disaster recovery </a:t>
            </a:r>
            <a:r>
              <a:rPr lang="en-US" dirty="0"/>
              <a:t>approach but has the longest recovery time.</a:t>
            </a:r>
          </a:p>
          <a:p>
            <a:r>
              <a:rPr lang="en-US" dirty="0"/>
              <a:t>Cold DR involves storing data or </a:t>
            </a:r>
            <a:r>
              <a:rPr lang="en-US" u="sng" dirty="0">
                <a:hlinkClick r:id="rId4"/>
              </a:rPr>
              <a:t>virtual machine (VM)</a:t>
            </a:r>
            <a:r>
              <a:rPr lang="en-US" dirty="0"/>
              <a:t> images in the cloud. However, they are not </a:t>
            </a:r>
            <a:r>
              <a:rPr lang="en-US" b="1" dirty="0"/>
              <a:t>readily usable </a:t>
            </a:r>
            <a:r>
              <a:rPr lang="en-US" dirty="0"/>
              <a:t>and </a:t>
            </a:r>
            <a:r>
              <a:rPr lang="en-US" b="1" dirty="0"/>
              <a:t>require additional restoring step</a:t>
            </a:r>
            <a:r>
              <a:rPr lang="en-US" dirty="0"/>
              <a:t>s, such as downloading up-to-date data or </a:t>
            </a:r>
            <a:r>
              <a:rPr lang="en-US" b="1" dirty="0"/>
              <a:t>loading VM images.</a:t>
            </a:r>
          </a:p>
          <a:p>
            <a:endParaRPr lang="en-US" dirty="0"/>
          </a:p>
          <a:p>
            <a:endParaRPr lang="en-US" dirty="0"/>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497206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r>
              <a:rPr lang="en-US" b="1" dirty="0"/>
              <a:t>How Does Cloud-Based Disaster Recovery Work?</a:t>
            </a:r>
            <a:endParaRPr lang="en-US" dirty="0"/>
          </a:p>
          <a:p>
            <a:r>
              <a:rPr lang="en-US" dirty="0"/>
              <a:t>Warm DR is a standby system that </a:t>
            </a:r>
            <a:r>
              <a:rPr lang="en-US" b="1" dirty="0"/>
              <a:t>maintains up-to-date duplicates of data and apps in the cloud. </a:t>
            </a:r>
            <a:r>
              <a:rPr lang="en-US" dirty="0"/>
              <a:t>These duplicate resources are not actively processing data, but you can quickly activate them in a disaster. </a:t>
            </a:r>
          </a:p>
          <a:p>
            <a:r>
              <a:rPr lang="en-US" dirty="0"/>
              <a:t>Warm </a:t>
            </a:r>
            <a:r>
              <a:rPr lang="en-US" b="1" dirty="0"/>
              <a:t>DR recovery is relatively fast</a:t>
            </a:r>
            <a:r>
              <a:rPr lang="en-US" dirty="0"/>
              <a:t>, but there is still some downtime for the protected workloads.</a:t>
            </a:r>
          </a:p>
          <a:p>
            <a:endParaRPr lang="en-US" dirty="0"/>
          </a:p>
          <a:p>
            <a:endParaRPr lang="en-US" dirty="0"/>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357685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a:hlinkClick r:id="rId3"/>
              </a:rPr>
              <a:t>Disaster recovery</a:t>
            </a:r>
            <a:endParaRPr lang="en-US" b="1" u="sng" dirty="0"/>
          </a:p>
          <a:p>
            <a:pPr marL="0" indent="0">
              <a:buNone/>
            </a:pPr>
            <a:r>
              <a:rPr lang="en-US" b="1" dirty="0"/>
              <a:t>Challenges of Cloud DR:</a:t>
            </a:r>
          </a:p>
          <a:p>
            <a:pPr lvl="0"/>
            <a:r>
              <a:rPr lang="en-US" b="1" dirty="0"/>
              <a:t>Migration costs</a:t>
            </a:r>
            <a:r>
              <a:rPr lang="en-US" dirty="0"/>
              <a:t>. </a:t>
            </a:r>
          </a:p>
          <a:p>
            <a:pPr lvl="0"/>
            <a:r>
              <a:rPr lang="en-US" b="1" dirty="0"/>
              <a:t>Complex implementation</a:t>
            </a:r>
            <a:r>
              <a:rPr lang="en-US" dirty="0"/>
              <a:t>.</a:t>
            </a:r>
          </a:p>
          <a:p>
            <a:pPr lvl="0"/>
            <a:r>
              <a:rPr lang="en-US" b="1" dirty="0"/>
              <a:t>Consistent connectivity.</a:t>
            </a:r>
            <a:r>
              <a:rPr lang="en-US" dirty="0"/>
              <a:t> </a:t>
            </a:r>
          </a:p>
          <a:p>
            <a:pPr lvl="0"/>
            <a:r>
              <a:rPr lang="en-US" b="1" dirty="0"/>
              <a:t>Vendor lock-in.</a:t>
            </a:r>
            <a:r>
              <a:rPr lang="en-US" dirty="0"/>
              <a:t> </a:t>
            </a:r>
          </a:p>
          <a:p>
            <a:pPr lvl="0"/>
            <a:r>
              <a:rPr lang="en-US" b="1" dirty="0"/>
              <a:t>Dependence on third-party providers</a:t>
            </a:r>
            <a:r>
              <a:rPr lang="en-US"/>
              <a:t>. </a:t>
            </a:r>
            <a:endParaRPr lang="en-US" dirty="0"/>
          </a:p>
          <a:p>
            <a:pPr marL="0" indent="0" algn="just">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04434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lstStyle/>
          <a:p>
            <a:r>
              <a:rPr lang="en-US" dirty="0"/>
              <a:t>So the main aim of this computing  model is offering computing, storage and software as a service.</a:t>
            </a:r>
          </a:p>
          <a:p>
            <a:endParaRPr lang="en-US" dirty="0"/>
          </a:p>
          <a:p>
            <a:endParaRPr lang="en-US" dirty="0"/>
          </a:p>
        </p:txBody>
      </p:sp>
      <p:sp>
        <p:nvSpPr>
          <p:cNvPr id="6" name="Content Placeholder 2"/>
          <p:cNvSpPr txBox="1">
            <a:spLocks/>
          </p:cNvSpPr>
          <p:nvPr/>
        </p:nvSpPr>
        <p:spPr>
          <a:xfrm>
            <a:off x="304800" y="22860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a:p>
            <a:pPr marL="742950" lvl="1" indent="-285750">
              <a:spcBef>
                <a:spcPct val="20000"/>
              </a:spcBef>
              <a:buClr>
                <a:schemeClr val="accent3">
                  <a:lumMod val="50000"/>
                </a:schemeClr>
              </a:buClr>
              <a:buFont typeface="Wingdings" pitchFamily="2" charset="2"/>
              <a:buChar char="§"/>
              <a:defRPr/>
            </a:pPr>
            <a:r>
              <a:rPr lang="en-US" b="1" dirty="0">
                <a:solidFill>
                  <a:srgbClr val="6A6A6A"/>
                </a:solidFill>
                <a:latin typeface="arial" panose="020B0604020202020204" pitchFamily="34" charset="0"/>
              </a:rPr>
              <a:t>Cloud provisioning</a:t>
            </a:r>
            <a:r>
              <a:rPr lang="en-US" dirty="0">
                <a:solidFill>
                  <a:srgbClr val="545454"/>
                </a:solidFill>
                <a:latin typeface="arial" panose="020B0604020202020204" pitchFamily="34" charset="0"/>
              </a:rPr>
              <a:t> is the allocation of a </a:t>
            </a:r>
            <a:r>
              <a:rPr lang="en-US" b="1" dirty="0">
                <a:solidFill>
                  <a:srgbClr val="6A6A6A"/>
                </a:solidFill>
                <a:latin typeface="arial" panose="020B0604020202020204" pitchFamily="34" charset="0"/>
              </a:rPr>
              <a:t>cloud</a:t>
            </a:r>
            <a:r>
              <a:rPr lang="en-US" dirty="0">
                <a:solidFill>
                  <a:srgbClr val="545454"/>
                </a:solidFill>
                <a:latin typeface="arial" panose="020B0604020202020204" pitchFamily="34" charset="0"/>
              </a:rPr>
              <a:t> provider's resources to a customer</a:t>
            </a:r>
            <a:r>
              <a:rPr lang="en-US" sz="2000" dirty="0">
                <a:solidFill>
                  <a:srgbClr val="545454"/>
                </a:solidFill>
                <a:latin typeface="arial" panose="020B0604020202020204" pitchFamily="34" charset="0"/>
              </a:rPr>
              <a:t>.</a:t>
            </a:r>
            <a:endParaRPr lang="en-US" sz="2000" dirty="0"/>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7" name="Content Placeholder 2"/>
          <p:cNvSpPr txBox="1">
            <a:spLocks/>
          </p:cNvSpPr>
          <p:nvPr/>
        </p:nvSpPr>
        <p:spPr>
          <a:xfrm>
            <a:off x="517284" y="2074463"/>
            <a:ext cx="8229600" cy="31242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a:t>
            </a:r>
            <a:r>
              <a:rPr kumimoji="0" lang="en-US" sz="2000" b="0" i="0" u="sng" strike="noStrike" kern="1200" cap="none" spc="0" normalizeH="0" baseline="0" noProof="0" dirty="0">
                <a:ln>
                  <a:noFill/>
                </a:ln>
                <a:solidFill>
                  <a:schemeClr val="accent3">
                    <a:lumMod val="50000"/>
                  </a:schemeClr>
                </a:solidFill>
                <a:effectLst/>
                <a:uLnTx/>
                <a:uFillTx/>
                <a:latin typeface="Cambria" pitchFamily="18" charset="0"/>
                <a:ea typeface="+mn-ea"/>
                <a:cs typeface="+mn-cs"/>
              </a:rPr>
              <a:t>some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
        <p:nvSpPr>
          <p:cNvPr id="5" name="Rectangle 4"/>
          <p:cNvSpPr/>
          <p:nvPr/>
        </p:nvSpPr>
        <p:spPr>
          <a:xfrm>
            <a:off x="441278" y="841523"/>
            <a:ext cx="4572000" cy="1077218"/>
          </a:xfrm>
          <a:prstGeom prst="rect">
            <a:avLst/>
          </a:prstGeom>
        </p:spPr>
        <p:txBody>
          <a:bodyPr>
            <a:spAutoFit/>
          </a:bodyPr>
          <a:lstStyle/>
          <a:p>
            <a:pPr marL="342900" lvl="0" indent="-342900">
              <a:spcBef>
                <a:spcPct val="20000"/>
              </a:spcBef>
              <a:buClr>
                <a:schemeClr val="accent1">
                  <a:lumMod val="75000"/>
                </a:schemeClr>
              </a:buClr>
              <a:buFont typeface="Arial" pitchFamily="34" charset="0"/>
              <a:buChar char="•"/>
              <a:defRPr/>
            </a:pPr>
            <a:r>
              <a:rPr lang="en-US" sz="2800" dirty="0">
                <a:solidFill>
                  <a:schemeClr val="tx2">
                    <a:lumMod val="75000"/>
                  </a:schemeClr>
                </a:solidFill>
                <a:latin typeface="Cambria" pitchFamily="18" charset="0"/>
              </a:rPr>
              <a:t>Definition from </a:t>
            </a:r>
            <a:r>
              <a:rPr lang="en-US" sz="2800" b="1" i="1" dirty="0">
                <a:solidFill>
                  <a:schemeClr val="tx2">
                    <a:lumMod val="75000"/>
                  </a:schemeClr>
                </a:solidFill>
                <a:latin typeface="Cambria" pitchFamily="18" charset="0"/>
              </a:rPr>
              <a:t>NIST</a:t>
            </a:r>
            <a:r>
              <a:rPr lang="en-US" b="1" i="1" dirty="0">
                <a:solidFill>
                  <a:schemeClr val="tx2">
                    <a:lumMod val="75000"/>
                  </a:schemeClr>
                </a:solidFill>
                <a:latin typeface="Cambria" pitchFamily="18" charset="0"/>
              </a:rPr>
              <a:t> (National Institute of Standards and 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endParaRPr lang="en-US" dirty="0"/>
          </a:p>
          <a:p>
            <a:pPr lvl="1"/>
            <a:r>
              <a:rPr lang="en-US" dirty="0"/>
              <a:t>When a Cloud is made available</a:t>
            </a:r>
            <a:br>
              <a:rPr lang="en-US" dirty="0"/>
            </a:br>
            <a:r>
              <a:rPr lang="en-US" dirty="0"/>
              <a:t> in a pay-as-you-go manner to the</a:t>
            </a:r>
            <a:br>
              <a:rPr lang="en-US" dirty="0"/>
            </a:br>
            <a:r>
              <a:rPr lang="en-US" dirty="0"/>
              <a:t>public…… The service being sold is Utility Computing.</a:t>
            </a:r>
          </a:p>
        </p:txBody>
      </p:sp>
      <p:sp>
        <p:nvSpPr>
          <p:cNvPr id="2" name="Title 1"/>
          <p:cNvSpPr>
            <a:spLocks noGrp="1"/>
          </p:cNvSpPr>
          <p:nvPr>
            <p:ph type="title"/>
          </p:nvPr>
        </p:nvSpPr>
        <p:spPr/>
        <p:txBody>
          <a:bodyPr/>
          <a:lstStyle/>
          <a:p>
            <a:r>
              <a:rPr lang="en-US" dirty="0"/>
              <a:t>Cloud Definitions</a:t>
            </a:r>
          </a:p>
        </p:txBody>
      </p:sp>
      <p:sp>
        <p:nvSpPr>
          <p:cNvPr id="4" name="Rectangle 3"/>
          <p:cNvSpPr/>
          <p:nvPr/>
        </p:nvSpPr>
        <p:spPr>
          <a:xfrm>
            <a:off x="228600" y="4797193"/>
            <a:ext cx="8915400" cy="2031325"/>
          </a:xfrm>
          <a:prstGeom prst="rect">
            <a:avLst/>
          </a:prstGeom>
        </p:spPr>
        <p:txBody>
          <a:bodyPr wrap="square">
            <a:spAutoFit/>
          </a:bodyPr>
          <a:lstStyle/>
          <a:p>
            <a:pPr algn="just"/>
            <a:r>
              <a:rPr lang="en-US" dirty="0"/>
              <a:t>A data center (or datacenter) is a facility composed of networked computers and storage that businesses or other organizations use to organize, process, store and disseminate large amounts of data   </a:t>
            </a:r>
          </a:p>
          <a:p>
            <a:pPr algn="just"/>
            <a:endParaRPr lang="en-US" dirty="0">
              <a:solidFill>
                <a:srgbClr val="6C6C6C"/>
              </a:solidFill>
            </a:endParaRPr>
          </a:p>
          <a:p>
            <a:pPr algn="just"/>
            <a:r>
              <a:rPr lang="en-US" dirty="0"/>
              <a:t>Data centers serve as the principal repositories for all manner of IT equipment, including servers, storage subsystems, networking switches, routers and firewalls, as well as the cabling and physical racks used to organize and interconnect the IT equipment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8991600" cy="6142166"/>
          </a:xfrm>
        </p:spPr>
        <p:txBody>
          <a:bodyPr>
            <a:normAutofit/>
          </a:bodyPr>
          <a:lstStyle/>
          <a:p>
            <a:pPr marL="0" indent="0">
              <a:lnSpc>
                <a:spcPct val="160000"/>
              </a:lnSpc>
              <a:buNone/>
            </a:pPr>
            <a:r>
              <a:rPr lang="en-US" sz="1800" dirty="0"/>
              <a:t>A report from the University of California Berkeley  summarized the key characteristics of cloud computing as: </a:t>
            </a:r>
          </a:p>
          <a:p>
            <a:pPr marL="0" indent="0">
              <a:lnSpc>
                <a:spcPct val="160000"/>
              </a:lnSpc>
              <a:buNone/>
            </a:pPr>
            <a:r>
              <a:rPr lang="en-US" sz="1800" dirty="0"/>
              <a:t>   (1) the illusion of infinite computing resources; </a:t>
            </a:r>
          </a:p>
          <a:p>
            <a:pPr marL="0" indent="0">
              <a:lnSpc>
                <a:spcPct val="160000"/>
              </a:lnSpc>
              <a:buNone/>
            </a:pPr>
            <a:r>
              <a:rPr lang="en-US" sz="1800" dirty="0"/>
              <a:t>   (2) the elimination of an up-front commitment by cloud users; </a:t>
            </a:r>
          </a:p>
          <a:p>
            <a:pPr marL="0" indent="0">
              <a:lnSpc>
                <a:spcPct val="160000"/>
              </a:lnSpc>
              <a:buNone/>
            </a:pPr>
            <a:r>
              <a:rPr lang="en-US" sz="1800" dirty="0"/>
              <a:t>   (3) the ability to pay for use . . . as needed . . .”</a:t>
            </a:r>
          </a:p>
          <a:p>
            <a:r>
              <a:rPr lang="en-US" sz="2000" dirty="0"/>
              <a:t>Common characteristics among the notable cloud definition</a:t>
            </a:r>
            <a:endParaRPr lang="en-US" sz="2000" b="1" i="1" dirty="0"/>
          </a:p>
          <a:p>
            <a:pPr lvl="1"/>
            <a:r>
              <a:rPr lang="en-US" sz="1800" dirty="0"/>
              <a:t>Pay per use</a:t>
            </a:r>
          </a:p>
          <a:p>
            <a:pPr lvl="1"/>
            <a:r>
              <a:rPr lang="en-US" sz="1800" dirty="0"/>
              <a:t>Elastic capacity and illusion of infinite resources</a:t>
            </a:r>
          </a:p>
          <a:p>
            <a:pPr lvl="1"/>
            <a:r>
              <a:rPr lang="en-US" sz="1800" dirty="0"/>
              <a:t>Self service interface</a:t>
            </a:r>
          </a:p>
          <a:p>
            <a:pPr lvl="1"/>
            <a:r>
              <a:rPr lang="en-US" sz="1800" dirty="0"/>
              <a:t>Resources that are abstracted or </a:t>
            </a:r>
            <a:r>
              <a:rPr lang="en-US" sz="1800" dirty="0" err="1"/>
              <a:t>virtualised</a:t>
            </a:r>
            <a:endParaRPr lang="en-US" sz="1800" dirty="0"/>
          </a:p>
        </p:txBody>
      </p:sp>
      <p:sp>
        <p:nvSpPr>
          <p:cNvPr id="2" name="Title 1"/>
          <p:cNvSpPr>
            <a:spLocks noGrp="1"/>
          </p:cNvSpPr>
          <p:nvPr>
            <p:ph type="title"/>
          </p:nvPr>
        </p:nvSpPr>
        <p:spPr>
          <a:xfrm>
            <a:off x="457200" y="274638"/>
            <a:ext cx="7848600" cy="258762"/>
          </a:xfrm>
        </p:spPr>
        <p:txBody>
          <a:bodyPr>
            <a:normAutofit fontScale="90000"/>
          </a:bodyPr>
          <a:lstStyle/>
          <a:p>
            <a:r>
              <a:rPr lang="en-US" dirty="0"/>
              <a:t>Cloud Definitions</a:t>
            </a:r>
          </a:p>
        </p:txBody>
      </p:sp>
      <p:sp>
        <p:nvSpPr>
          <p:cNvPr id="5" name="Rectangle 4"/>
          <p:cNvSpPr/>
          <p:nvPr/>
        </p:nvSpPr>
        <p:spPr>
          <a:xfrm>
            <a:off x="152400" y="5380672"/>
            <a:ext cx="8839200" cy="646331"/>
          </a:xfrm>
          <a:prstGeom prst="rect">
            <a:avLst/>
          </a:prstGeom>
        </p:spPr>
        <p:txBody>
          <a:bodyPr wrap="square">
            <a:spAutoFit/>
          </a:bodyPr>
          <a:lstStyle/>
          <a:p>
            <a:r>
              <a:rPr lang="en-US" b="1" dirty="0">
                <a:solidFill>
                  <a:srgbClr val="222222"/>
                </a:solidFill>
                <a:latin typeface="arial" panose="020B0604020202020204" pitchFamily="34" charset="0"/>
              </a:rPr>
              <a:t>Elasticity</a:t>
            </a:r>
            <a:r>
              <a:rPr lang="en-US" dirty="0">
                <a:solidFill>
                  <a:srgbClr val="222222"/>
                </a:solidFill>
                <a:latin typeface="arial" panose="020B0604020202020204" pitchFamily="34" charset="0"/>
              </a:rPr>
              <a:t> is defined as "the degree to which a system is able to adapt to workload changes by provisioning and de-provisioning resources in an autonomic manner</a:t>
            </a:r>
            <a:endParaRPr lang="en-US" dirty="0"/>
          </a:p>
        </p:txBody>
      </p:sp>
      <p:sp>
        <p:nvSpPr>
          <p:cNvPr id="6" name="Rectangle 5"/>
          <p:cNvSpPr/>
          <p:nvPr/>
        </p:nvSpPr>
        <p:spPr>
          <a:xfrm>
            <a:off x="160282" y="6181635"/>
            <a:ext cx="8678917" cy="646331"/>
          </a:xfrm>
          <a:prstGeom prst="rect">
            <a:avLst/>
          </a:prstGeom>
        </p:spPr>
        <p:txBody>
          <a:bodyPr wrap="square">
            <a:spAutoFit/>
          </a:bodyPr>
          <a:lstStyle/>
          <a:p>
            <a:r>
              <a:rPr lang="en-US" b="1" dirty="0"/>
              <a:t>Self-service</a:t>
            </a:r>
            <a:r>
              <a:rPr lang="en-US" dirty="0"/>
              <a:t> means that the consumer performs all the actions needed to acquire the service himself/herself, instead of going through an IT department</a:t>
            </a:r>
          </a:p>
        </p:txBody>
      </p:sp>
    </p:spTree>
    <p:extLst>
      <p:ext uri="{BB962C8B-B14F-4D97-AF65-F5344CB8AC3E}">
        <p14:creationId xmlns:p14="http://schemas.microsoft.com/office/powerpoint/2010/main" val="27329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
                                            <p:txEl>
                                              <p:pRg st="4" end="4"/>
                                            </p:txEl>
                                          </p:spTgt>
                                        </p:tgtEl>
                                      </p:cBhvr>
                                    </p:animEffect>
                                    <p:set>
                                      <p:cBhvr>
                                        <p:cTn id="27" dur="1" fill="hold">
                                          <p:stCondLst>
                                            <p:cond delay="499"/>
                                          </p:stCondLst>
                                        </p:cTn>
                                        <p:tgtEl>
                                          <p:spTgt spid="3">
                                            <p:txEl>
                                              <p:pRg st="4" end="4"/>
                                            </p:txEl>
                                          </p:spTgt>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
                                            <p:txEl>
                                              <p:pRg st="5" end="5"/>
                                            </p:txEl>
                                          </p:spTgt>
                                        </p:tgtEl>
                                      </p:cBhvr>
                                    </p:animEffect>
                                    <p:set>
                                      <p:cBhvr>
                                        <p:cTn id="30" dur="1" fill="hold">
                                          <p:stCondLst>
                                            <p:cond delay="499"/>
                                          </p:stCondLst>
                                        </p:cTn>
                                        <p:tgtEl>
                                          <p:spTgt spid="3">
                                            <p:txEl>
                                              <p:pRg st="5" end="5"/>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
                                            <p:txEl>
                                              <p:pRg st="6" end="6"/>
                                            </p:txEl>
                                          </p:spTgt>
                                        </p:tgtEl>
                                      </p:cBhvr>
                                    </p:animEffect>
                                    <p:set>
                                      <p:cBhvr>
                                        <p:cTn id="33" dur="1" fill="hold">
                                          <p:stCondLst>
                                            <p:cond delay="499"/>
                                          </p:stCondLst>
                                        </p:cTn>
                                        <p:tgtEl>
                                          <p:spTgt spid="3">
                                            <p:txEl>
                                              <p:pRg st="6" end="6"/>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3">
                                            <p:txEl>
                                              <p:pRg st="7" end="7"/>
                                            </p:txEl>
                                          </p:spTgt>
                                        </p:tgtEl>
                                      </p:cBhvr>
                                    </p:animEffect>
                                    <p:set>
                                      <p:cBhvr>
                                        <p:cTn id="36" dur="1" fill="hold">
                                          <p:stCondLst>
                                            <p:cond delay="499"/>
                                          </p:stCondLst>
                                        </p:cTn>
                                        <p:tgtEl>
                                          <p:spTgt spid="3">
                                            <p:txEl>
                                              <p:pRg st="7" end="7"/>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3">
                                            <p:txEl>
                                              <p:pRg st="8" end="8"/>
                                            </p:txEl>
                                          </p:spTgt>
                                        </p:tgtEl>
                                      </p:cBhvr>
                                    </p:animEffect>
                                    <p:set>
                                      <p:cBhvr>
                                        <p:cTn id="39"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Roots of cloud computing can be tracked by observing the advancement in technologies….</a:t>
            </a:r>
          </a:p>
          <a:p>
            <a:pPr marL="514350" indent="-514350">
              <a:buAutoNum type="arabicPeriod"/>
            </a:pPr>
            <a:r>
              <a:rPr lang="en-US" dirty="0"/>
              <a:t>hardware (virtualization, multi-core chips) </a:t>
            </a:r>
          </a:p>
          <a:p>
            <a:pPr marL="514350" indent="-514350">
              <a:buAutoNum type="arabicPeriod"/>
            </a:pPr>
            <a:r>
              <a:rPr lang="en-US" dirty="0"/>
              <a:t>Internet technologies (Web services, service-oriented architectures, Web 2.0) </a:t>
            </a:r>
          </a:p>
          <a:p>
            <a:pPr marL="514350" indent="-514350">
              <a:buAutoNum type="arabicPeriod"/>
            </a:pPr>
            <a:r>
              <a:rPr lang="en-US" dirty="0"/>
              <a:t>distributed computing (clusters, grids)</a:t>
            </a:r>
          </a:p>
          <a:p>
            <a:pPr marL="514350" indent="-514350">
              <a:buAutoNum type="arabicPeriod"/>
            </a:pPr>
            <a:r>
              <a:rPr lang="en-US" dirty="0"/>
              <a:t>systems management (autonomic computing,  data  center  automation). </a:t>
            </a:r>
          </a:p>
        </p:txBody>
      </p:sp>
      <p:sp>
        <p:nvSpPr>
          <p:cNvPr id="2" name="Title 1"/>
          <p:cNvSpPr>
            <a:spLocks noGrp="1"/>
          </p:cNvSpPr>
          <p:nvPr>
            <p:ph type="title"/>
          </p:nvPr>
        </p:nvSpPr>
        <p:spPr/>
        <p:txBody>
          <a:bodyPr/>
          <a:lstStyle/>
          <a:p>
            <a:r>
              <a:rPr lang="en-US" dirty="0"/>
              <a:t>Roots of Cloud Computing</a:t>
            </a:r>
          </a:p>
        </p:txBody>
      </p:sp>
    </p:spTree>
    <p:extLst>
      <p:ext uri="{BB962C8B-B14F-4D97-AF65-F5344CB8AC3E}">
        <p14:creationId xmlns:p14="http://schemas.microsoft.com/office/powerpoint/2010/main" val="172244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
                                            <p:txEl>
                                              <p:pRg st="4" end="4"/>
                                            </p:txEl>
                                          </p:spTgt>
                                        </p:tgtEl>
                                      </p:cBhvr>
                                    </p:animEffect>
                                    <p:set>
                                      <p:cBhvr>
                                        <p:cTn id="27"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1824715"/>
            <a:ext cx="8534400" cy="4131900"/>
          </a:xfrm>
          <a:prstGeom prst="rect">
            <a:avLst/>
          </a:prstGeom>
        </p:spPr>
        <p:txBody>
          <a:bodyPr wrap="square">
            <a:spAutoFit/>
          </a:bodyPr>
          <a:lstStyle/>
          <a:p>
            <a:pPr marL="63495" marR="0" lvl="0" algn="just">
              <a:lnSpc>
                <a:spcPct val="125000"/>
              </a:lnSpc>
              <a:spcBef>
                <a:spcPts val="0"/>
              </a:spcBef>
              <a:spcAft>
                <a:spcPts val="0"/>
              </a:spcAft>
            </a:pPr>
            <a:r>
              <a:rPr lang="en-US" sz="2400" b="1" dirty="0">
                <a:solidFill>
                  <a:srgbClr val="0D0D0D"/>
                </a:solidFill>
                <a:latin typeface="Times New Roman" pitchFamily="18"/>
                <a:ea typeface="Times New Roman" pitchFamily="18"/>
                <a:cs typeface="Times New Roman" pitchFamily="18"/>
              </a:rPr>
              <a:t>Course objectives: </a:t>
            </a:r>
            <a:r>
              <a:rPr lang="en-US" sz="2400" dirty="0">
                <a:solidFill>
                  <a:srgbClr val="0D0D0D"/>
                </a:solidFill>
                <a:latin typeface="Times New Roman" pitchFamily="18"/>
                <a:ea typeface="Times New Roman" pitchFamily="18"/>
                <a:cs typeface="Times New Roman" pitchFamily="18"/>
              </a:rPr>
              <a:t>This course will enable students to</a:t>
            </a:r>
            <a:endParaRPr lang="en-US" sz="2400" dirty="0">
              <a:latin typeface="Calibri" pitchFamily="34"/>
              <a:ea typeface="Calibri" pitchFamily="34"/>
              <a:cs typeface="Times New Roman" pitchFamily="18"/>
            </a:endParaRPr>
          </a:p>
          <a:p>
            <a:pPr marL="342900" marR="0" lvl="0" indent="-342900" algn="just">
              <a:lnSpc>
                <a:spcPct val="125000"/>
              </a:lnSpc>
              <a:spcBef>
                <a:spcPts val="0"/>
              </a:spcBef>
              <a:spcAft>
                <a:spcPts val="0"/>
              </a:spcAft>
              <a:buSzPct val="100000"/>
              <a:buFont typeface="Symbol" pitchFamily="18"/>
              <a:buChar char=""/>
              <a:tabLst>
                <a:tab pos="558798" algn="l"/>
              </a:tabLst>
            </a:pPr>
            <a:r>
              <a:rPr lang="en-US" sz="2400" dirty="0">
                <a:solidFill>
                  <a:srgbClr val="0D0D0D"/>
                </a:solidFill>
                <a:latin typeface="Times New Roman" pitchFamily="18"/>
                <a:ea typeface="Symbol" pitchFamily="18"/>
                <a:cs typeface="Times New Roman" pitchFamily="18"/>
              </a:rPr>
              <a:t>To gain competence  in cloud computing properties, Deployment models, and service models </a:t>
            </a:r>
          </a:p>
          <a:p>
            <a:pPr marL="342900" marR="0" lvl="0" indent="-342900" algn="just">
              <a:lnSpc>
                <a:spcPct val="125000"/>
              </a:lnSpc>
              <a:spcBef>
                <a:spcPts val="0"/>
              </a:spcBef>
              <a:spcAft>
                <a:spcPts val="0"/>
              </a:spcAft>
              <a:buSzPct val="100000"/>
              <a:buFont typeface="Symbol" pitchFamily="18"/>
              <a:buChar char=""/>
              <a:tabLst>
                <a:tab pos="558798" algn="l"/>
              </a:tabLst>
            </a:pPr>
            <a:r>
              <a:rPr lang="en-US" sz="2400" dirty="0">
                <a:solidFill>
                  <a:srgbClr val="0D0D0D"/>
                </a:solidFill>
                <a:latin typeface="Times New Roman" pitchFamily="18"/>
                <a:ea typeface="Symbol" pitchFamily="18"/>
                <a:cs typeface="Times New Roman" pitchFamily="18"/>
              </a:rPr>
              <a:t>To gain knowledge in cloud architecture, Cloud virtualization.</a:t>
            </a:r>
          </a:p>
          <a:p>
            <a:pPr marL="342900" marR="0" lvl="0" indent="-342900" algn="just">
              <a:lnSpc>
                <a:spcPct val="125000"/>
              </a:lnSpc>
              <a:spcBef>
                <a:spcPts val="0"/>
              </a:spcBef>
              <a:spcAft>
                <a:spcPts val="0"/>
              </a:spcAft>
              <a:buSzPct val="100000"/>
              <a:buFont typeface="Symbol" pitchFamily="18"/>
              <a:buChar char=""/>
              <a:tabLst>
                <a:tab pos="558798" algn="l"/>
              </a:tabLst>
            </a:pPr>
            <a:r>
              <a:rPr lang="en-US" sz="2400" dirty="0">
                <a:solidFill>
                  <a:srgbClr val="0D0D0D"/>
                </a:solidFill>
                <a:latin typeface="Times New Roman" pitchFamily="18"/>
                <a:ea typeface="Symbol" pitchFamily="18"/>
                <a:cs typeface="Times New Roman" pitchFamily="18"/>
              </a:rPr>
              <a:t>To </a:t>
            </a:r>
            <a:r>
              <a:rPr lang="en-US" sz="2400" dirty="0">
                <a:latin typeface="Times New Roman" panose="02020603050405020304" pitchFamily="18" charset="0"/>
                <a:ea typeface="Calibri" panose="020F0502020204030204" pitchFamily="34" charset="0"/>
              </a:rPr>
              <a:t>Design and development of cloud architectural solution with its detailed monitoring to enhance the resource utilization</a:t>
            </a:r>
          </a:p>
          <a:p>
            <a:pPr marL="342900" marR="0" lvl="0" indent="-342900" algn="just">
              <a:lnSpc>
                <a:spcPct val="125000"/>
              </a:lnSpc>
              <a:spcBef>
                <a:spcPts val="0"/>
              </a:spcBef>
              <a:spcAft>
                <a:spcPts val="0"/>
              </a:spcAft>
              <a:buSzPct val="100000"/>
              <a:buFont typeface="Symbol" pitchFamily="18"/>
              <a:buChar char=""/>
              <a:tabLst>
                <a:tab pos="558798" algn="l"/>
              </a:tabLst>
            </a:pPr>
            <a:r>
              <a:rPr lang="en-US" sz="2400" dirty="0">
                <a:solidFill>
                  <a:srgbClr val="0D0D0D"/>
                </a:solidFill>
                <a:latin typeface="Times New Roman" pitchFamily="18"/>
                <a:ea typeface="Symbol" pitchFamily="18"/>
                <a:cs typeface="Times New Roman" pitchFamily="18"/>
              </a:rPr>
              <a:t>To </a:t>
            </a:r>
            <a:r>
              <a:rPr lang="en-US" sz="2400" dirty="0">
                <a:latin typeface="Times New Roman" panose="02020603050405020304" pitchFamily="18" charset="0"/>
                <a:ea typeface="Calibri" panose="020F0502020204030204" pitchFamily="34" charset="0"/>
                <a:cs typeface="Mangal"/>
              </a:rPr>
              <a:t>Analyze the cloud Infrastructure Security and compliances to solve security breach in cloud environment</a:t>
            </a:r>
            <a:endParaRPr lang="en-US" sz="2000" dirty="0">
              <a:latin typeface="Calibri" panose="020F0502020204030204" pitchFamily="34" charset="0"/>
              <a:ea typeface="Calibri" panose="020F0502020204030204" pitchFamily="34" charset="0"/>
              <a:cs typeface="Mangal"/>
            </a:endParaRPr>
          </a:p>
          <a:p>
            <a:pPr marL="342900" marR="0" lvl="0" indent="-342900" algn="just">
              <a:lnSpc>
                <a:spcPct val="125000"/>
              </a:lnSpc>
              <a:spcBef>
                <a:spcPts val="0"/>
              </a:spcBef>
              <a:spcAft>
                <a:spcPts val="0"/>
              </a:spcAft>
              <a:buSzPct val="100000"/>
              <a:buFont typeface="Symbol" pitchFamily="18"/>
              <a:buChar char=""/>
              <a:tabLst>
                <a:tab pos="558798" algn="l"/>
              </a:tabLst>
            </a:pPr>
            <a:endParaRPr lang="en-US" dirty="0">
              <a:solidFill>
                <a:srgbClr val="0D0D0D"/>
              </a:solidFill>
              <a:latin typeface="Times New Roman" pitchFamily="18"/>
              <a:ea typeface="Symbol" pitchFamily="18"/>
              <a:cs typeface="Times New Roman" pitchFamily="18"/>
            </a:endParaRPr>
          </a:p>
        </p:txBody>
      </p:sp>
    </p:spTree>
    <p:extLst>
      <p:ext uri="{BB962C8B-B14F-4D97-AF65-F5344CB8AC3E}">
        <p14:creationId xmlns:p14="http://schemas.microsoft.com/office/powerpoint/2010/main" val="19300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1219200" y="301625"/>
            <a:ext cx="7773988" cy="1143000"/>
          </a:xfrm>
        </p:spPr>
        <p:txBody>
          <a:bodyPr/>
          <a:lstStyle/>
          <a:p>
            <a:r>
              <a:rPr lang="en-US" altLang="zh-TW"/>
              <a:t>Roots Of Cloud Computing</a:t>
            </a:r>
            <a:r>
              <a:rPr lang="zh-TW" altLang="en-US"/>
              <a:t> </a:t>
            </a:r>
            <a:r>
              <a:rPr lang="en-US" altLang="zh-TW"/>
              <a:t>(cont.)</a:t>
            </a:r>
            <a:endParaRPr lang="zh-TW" altLang="en-US"/>
          </a:p>
        </p:txBody>
      </p:sp>
      <p:pic>
        <p:nvPicPr>
          <p:cNvPr id="18435" name="Picture 1"/>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1600200"/>
            <a:ext cx="5638800" cy="5140325"/>
          </a:xfrm>
        </p:spPr>
      </p:pic>
    </p:spTree>
    <p:extLst>
      <p:ext uri="{BB962C8B-B14F-4D97-AF65-F5344CB8AC3E}">
        <p14:creationId xmlns:p14="http://schemas.microsoft.com/office/powerpoint/2010/main" val="219401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06" y="31845"/>
            <a:ext cx="8229600" cy="577755"/>
          </a:xfrm>
        </p:spPr>
        <p:txBody>
          <a:bodyPr>
            <a:normAutofit fontScale="90000"/>
          </a:bodyPr>
          <a:lstStyle/>
          <a:p>
            <a:pPr algn="l"/>
            <a:r>
              <a:rPr lang="en-US" sz="3200" dirty="0"/>
              <a:t>Mainframe Computers</a:t>
            </a:r>
          </a:p>
        </p:txBody>
      </p:sp>
      <p:sp>
        <p:nvSpPr>
          <p:cNvPr id="3" name="Content Placeholder 2"/>
          <p:cNvSpPr>
            <a:spLocks noGrp="1"/>
          </p:cNvSpPr>
          <p:nvPr>
            <p:ph idx="1"/>
          </p:nvPr>
        </p:nvSpPr>
        <p:spPr>
          <a:xfrm>
            <a:off x="457200" y="609600"/>
            <a:ext cx="8382000" cy="5867400"/>
          </a:xfrm>
        </p:spPr>
        <p:txBody>
          <a:bodyPr>
            <a:normAutofit lnSpcReduction="10000"/>
          </a:bodyPr>
          <a:lstStyle/>
          <a:p>
            <a:r>
              <a:rPr lang="en-US" dirty="0"/>
              <a:t>Mainframes are a type of computer that generally are known for their </a:t>
            </a:r>
            <a:r>
              <a:rPr lang="en-US" u="sng" dirty="0"/>
              <a:t>large size, amount of storage, processing power and high level of reliability.</a:t>
            </a:r>
          </a:p>
          <a:p>
            <a:pPr marL="0" indent="0">
              <a:buNone/>
            </a:pPr>
            <a:endParaRPr lang="en-US" dirty="0"/>
          </a:p>
          <a:p>
            <a:r>
              <a:rPr lang="en-US" dirty="0"/>
              <a:t>A </a:t>
            </a:r>
            <a:r>
              <a:rPr lang="en-US" u="sng" dirty="0"/>
              <a:t>single mainframe can replace</a:t>
            </a:r>
            <a:r>
              <a:rPr lang="en-US" dirty="0"/>
              <a:t> dozens or even hundreds of smaller servers.</a:t>
            </a:r>
          </a:p>
          <a:p>
            <a:pPr marL="0" indent="0">
              <a:buNone/>
            </a:pPr>
            <a:endParaRPr lang="en-US" dirty="0"/>
          </a:p>
          <a:p>
            <a:r>
              <a:rPr lang="en-US" dirty="0"/>
              <a:t>Widely used area are  </a:t>
            </a:r>
            <a:r>
              <a:rPr lang="en-US" u="sng" dirty="0"/>
              <a:t>banking, finance, health care, insurance, public utilities, government </a:t>
            </a:r>
            <a:r>
              <a:rPr lang="en-US" dirty="0" err="1"/>
              <a:t>etc</a:t>
            </a:r>
            <a:endParaRPr lang="en-US" dirty="0"/>
          </a:p>
          <a:p>
            <a:pPr marL="0" indent="0">
              <a:buNone/>
            </a:pPr>
            <a:endParaRPr lang="en-US" dirty="0"/>
          </a:p>
          <a:p>
            <a:r>
              <a:rPr lang="en-US" dirty="0"/>
              <a:t>Mainframes are able to </a:t>
            </a:r>
            <a:r>
              <a:rPr lang="en-US" u="sng" dirty="0"/>
              <a:t>handle large workloads</a:t>
            </a:r>
            <a:r>
              <a:rPr lang="en-US" dirty="0"/>
              <a:t>, and their </a:t>
            </a:r>
            <a:r>
              <a:rPr lang="en-US" u="sng" dirty="0"/>
              <a:t>reliability, scalability and performance </a:t>
            </a:r>
            <a:r>
              <a:rPr lang="en-US" dirty="0"/>
              <a:t>make them the system of choice for many organizations </a:t>
            </a:r>
            <a:r>
              <a:rPr lang="en-US" u="sng" dirty="0"/>
              <a:t>for bulk processing, handling transactions and for maintaining vital business records.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209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Mainframes to Clouds</a:t>
            </a:r>
          </a:p>
        </p:txBody>
      </p:sp>
      <p:sp>
        <p:nvSpPr>
          <p:cNvPr id="3" name="Content Placeholder 2"/>
          <p:cNvSpPr>
            <a:spLocks noGrp="1"/>
          </p:cNvSpPr>
          <p:nvPr>
            <p:ph idx="1"/>
          </p:nvPr>
        </p:nvSpPr>
        <p:spPr>
          <a:xfrm>
            <a:off x="457200" y="1143000"/>
            <a:ext cx="8229600" cy="4983163"/>
          </a:xfrm>
        </p:spPr>
        <p:txBody>
          <a:bodyPr>
            <a:normAutofit fontScale="92500" lnSpcReduction="20000"/>
          </a:bodyPr>
          <a:lstStyle/>
          <a:p>
            <a:pPr algn="just">
              <a:lnSpc>
                <a:spcPct val="150000"/>
              </a:lnSpc>
            </a:pPr>
            <a:r>
              <a:rPr lang="en-US" dirty="0"/>
              <a:t>Mainframes had to operate at </a:t>
            </a:r>
            <a:r>
              <a:rPr lang="en-US" u="sng" dirty="0"/>
              <a:t>very high utilization rates and were very expensive</a:t>
            </a:r>
            <a:r>
              <a:rPr lang="en-US" dirty="0"/>
              <a:t>.</a:t>
            </a:r>
          </a:p>
          <a:p>
            <a:pPr algn="just">
              <a:lnSpc>
                <a:spcPct val="150000"/>
              </a:lnSpc>
            </a:pPr>
            <a:r>
              <a:rPr lang="en-US" dirty="0"/>
              <a:t>The </a:t>
            </a:r>
            <a:r>
              <a:rPr lang="en-US" u="sng" dirty="0"/>
              <a:t>mainframe era collapsed </a:t>
            </a:r>
            <a:r>
              <a:rPr lang="en-US" dirty="0"/>
              <a:t>with the advent of fast and </a:t>
            </a:r>
            <a:r>
              <a:rPr lang="en-US" u="sng" dirty="0"/>
              <a:t>inexpensive microprocessors(multi-core processors) </a:t>
            </a:r>
            <a:r>
              <a:rPr lang="en-US" dirty="0"/>
              <a:t>.</a:t>
            </a:r>
          </a:p>
          <a:p>
            <a:pPr algn="just">
              <a:lnSpc>
                <a:spcPct val="150000"/>
              </a:lnSpc>
            </a:pPr>
            <a:r>
              <a:rPr lang="en-US" dirty="0"/>
              <a:t>Next </a:t>
            </a:r>
            <a:r>
              <a:rPr lang="en-US" u="sng" dirty="0"/>
              <a:t>Cloud Computing </a:t>
            </a:r>
            <a:r>
              <a:rPr lang="en-US" dirty="0"/>
              <a:t>have sprung up, </a:t>
            </a:r>
            <a:r>
              <a:rPr lang="en-US" b="1" dirty="0"/>
              <a:t>allowing </a:t>
            </a:r>
            <a:r>
              <a:rPr lang="en-US" b="1" u="sng" dirty="0"/>
              <a:t>applications to be run </a:t>
            </a:r>
            <a:r>
              <a:rPr lang="en-US" b="1" dirty="0"/>
              <a:t>via </a:t>
            </a:r>
            <a:r>
              <a:rPr lang="en-US" b="1" u="sng" dirty="0"/>
              <a:t>third-party infrastructure</a:t>
            </a:r>
            <a:r>
              <a:rPr lang="en-US" u="sng" dirty="0"/>
              <a:t> </a:t>
            </a:r>
            <a:r>
              <a:rPr lang="en-US" dirty="0"/>
              <a:t>that </a:t>
            </a:r>
            <a:r>
              <a:rPr lang="en-US" u="sng" dirty="0"/>
              <a:t>requires little or no hardware investment </a:t>
            </a:r>
            <a:r>
              <a:rPr lang="en-US" dirty="0"/>
              <a:t>and services to be paid for as they are needed. </a:t>
            </a:r>
          </a:p>
          <a:p>
            <a:pPr algn="just">
              <a:lnSpc>
                <a:spcPct val="150000"/>
              </a:lnSpc>
            </a:pPr>
            <a:r>
              <a:rPr lang="en-US" dirty="0"/>
              <a:t>The </a:t>
            </a:r>
            <a:r>
              <a:rPr lang="en-US" b="1" dirty="0"/>
              <a:t>advent of </a:t>
            </a:r>
            <a:r>
              <a:rPr lang="en-US" b="1" u="sng" dirty="0"/>
              <a:t>fast fiber optic networks </a:t>
            </a:r>
            <a:r>
              <a:rPr lang="en-US" b="1" dirty="0"/>
              <a:t>, helped enabling sharing of computing power over </a:t>
            </a:r>
            <a:r>
              <a:rPr lang="en-US" b="1" u="sng" dirty="0"/>
              <a:t>great distances</a:t>
            </a:r>
            <a:r>
              <a:rPr lang="en-US" u="sng" dirty="0"/>
              <a:t>.</a:t>
            </a:r>
          </a:p>
        </p:txBody>
      </p:sp>
    </p:spTree>
    <p:extLst>
      <p:ext uri="{BB962C8B-B14F-4D97-AF65-F5344CB8AC3E}">
        <p14:creationId xmlns:p14="http://schemas.microsoft.com/office/powerpoint/2010/main" val="173852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altLang="zh-TW" b="1" dirty="0"/>
              <a:t>SOA, Web Services, Web 2.0, and </a:t>
            </a:r>
            <a:r>
              <a:rPr lang="en-US" altLang="zh-TW" b="1" dirty="0" err="1"/>
              <a:t>Mashups</a:t>
            </a:r>
            <a:r>
              <a:rPr lang="zh-TW" altLang="en-US" b="1" dirty="0"/>
              <a:t> </a:t>
            </a:r>
            <a:r>
              <a:rPr lang="en-US" altLang="zh-TW" b="1" dirty="0"/>
              <a:t>:</a:t>
            </a:r>
          </a:p>
          <a:p>
            <a:pPr marL="0" indent="0">
              <a:buNone/>
            </a:pPr>
            <a:endParaRPr lang="en-US" dirty="0"/>
          </a:p>
          <a:p>
            <a:pPr marL="0" indent="0">
              <a:buNone/>
            </a:pPr>
            <a:r>
              <a:rPr lang="en-US" dirty="0"/>
              <a:t>Service-oriented architecture (SOA) is an evolution of distributed computing based on the request/reply design paradigm for synchronous and asynchronous applications</a:t>
            </a:r>
          </a:p>
          <a:p>
            <a:pPr algn="just">
              <a:lnSpc>
                <a:spcPct val="150000"/>
              </a:lnSpc>
            </a:pPr>
            <a:r>
              <a:rPr lang="en-US" dirty="0"/>
              <a:t>What's key to these services is their loosely coupled nature; i.e., the service interface is independent of the implementation.</a:t>
            </a:r>
          </a:p>
          <a:p>
            <a:pPr algn="just">
              <a:lnSpc>
                <a:spcPct val="150000"/>
              </a:lnSpc>
            </a:pPr>
            <a:r>
              <a:rPr lang="en-US" dirty="0"/>
              <a:t>For example, </a:t>
            </a:r>
            <a:r>
              <a:rPr lang="en-US" b="1" dirty="0"/>
              <a:t>a service can be implemented either in </a:t>
            </a:r>
            <a:r>
              <a:rPr lang="en-US" b="1" dirty="0" err="1"/>
              <a:t>.Net</a:t>
            </a:r>
            <a:r>
              <a:rPr lang="en-US" b="1" dirty="0"/>
              <a:t> or J2EE, </a:t>
            </a:r>
            <a:r>
              <a:rPr lang="en-US" dirty="0"/>
              <a:t>and the </a:t>
            </a:r>
            <a:r>
              <a:rPr lang="en-US" b="1" dirty="0"/>
              <a:t>application consuming the service </a:t>
            </a:r>
            <a:r>
              <a:rPr lang="en-US" dirty="0"/>
              <a:t>can be on a </a:t>
            </a:r>
            <a:r>
              <a:rPr lang="en-US" b="1" dirty="0"/>
              <a:t>different platform or language</a:t>
            </a:r>
            <a:r>
              <a:rPr lang="en-US" dirty="0"/>
              <a:t>.</a:t>
            </a:r>
          </a:p>
        </p:txBody>
      </p:sp>
    </p:spTree>
    <p:extLst>
      <p:ext uri="{BB962C8B-B14F-4D97-AF65-F5344CB8AC3E}">
        <p14:creationId xmlns:p14="http://schemas.microsoft.com/office/powerpoint/2010/main" val="124306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內容版面配置區 2"/>
          <p:cNvSpPr>
            <a:spLocks noGrp="1"/>
          </p:cNvSpPr>
          <p:nvPr>
            <p:ph idx="1"/>
          </p:nvPr>
        </p:nvSpPr>
        <p:spPr>
          <a:xfrm>
            <a:off x="304800" y="1371600"/>
            <a:ext cx="8229600" cy="4525963"/>
          </a:xfrm>
        </p:spPr>
        <p:txBody>
          <a:bodyPr/>
          <a:lstStyle/>
          <a:p>
            <a:r>
              <a:rPr lang="en-US" altLang="zh-TW" sz="2400" dirty="0"/>
              <a:t>WS standards have been created on top of HTTP and XML</a:t>
            </a:r>
          </a:p>
          <a:p>
            <a:pPr lvl="1"/>
            <a:r>
              <a:rPr lang="en-US" altLang="zh-TW" sz="2000" dirty="0"/>
              <a:t>Providing a </a:t>
            </a:r>
            <a:r>
              <a:rPr lang="en-US" altLang="zh-TW" sz="2000" b="1" dirty="0"/>
              <a:t>common mechanism for delivering services</a:t>
            </a:r>
          </a:p>
          <a:p>
            <a:pPr lvl="1"/>
            <a:r>
              <a:rPr lang="en-US" altLang="zh-TW" sz="2000" dirty="0"/>
              <a:t>Making them ideal for implementing a service-oriented architecture (SOA) </a:t>
            </a:r>
          </a:p>
          <a:p>
            <a:pPr lvl="1"/>
            <a:endParaRPr lang="en-US" altLang="zh-TW" sz="2000" dirty="0"/>
          </a:p>
        </p:txBody>
      </p:sp>
      <p:sp>
        <p:nvSpPr>
          <p:cNvPr id="28675" name="標題 1"/>
          <p:cNvSpPr>
            <a:spLocks noGrp="1"/>
          </p:cNvSpPr>
          <p:nvPr>
            <p:ph type="title"/>
          </p:nvPr>
        </p:nvSpPr>
        <p:spPr>
          <a:xfrm>
            <a:off x="304800" y="228600"/>
            <a:ext cx="7773988" cy="1143000"/>
          </a:xfrm>
        </p:spPr>
        <p:txBody>
          <a:bodyPr>
            <a:noAutofit/>
          </a:bodyPr>
          <a:lstStyle/>
          <a:p>
            <a:pPr algn="l"/>
            <a:r>
              <a:rPr lang="en-US" altLang="zh-TW" sz="2800" dirty="0"/>
              <a:t>SOA, Web Services, Web 2.0, and </a:t>
            </a:r>
            <a:r>
              <a:rPr lang="en-US" altLang="zh-TW" sz="2800" dirty="0" err="1"/>
              <a:t>Mashups</a:t>
            </a:r>
            <a:endParaRPr lang="zh-TW" altLang="en-US" sz="2800" dirty="0"/>
          </a:p>
        </p:txBody>
      </p:sp>
      <p:sp>
        <p:nvSpPr>
          <p:cNvPr id="4" name="內容版面配置區 2"/>
          <p:cNvSpPr txBox="1">
            <a:spLocks/>
          </p:cNvSpPr>
          <p:nvPr/>
        </p:nvSpPr>
        <p:spPr>
          <a:xfrm>
            <a:off x="304800" y="3124200"/>
            <a:ext cx="8229600" cy="213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lumMod val="75000"/>
                </a:schemeClr>
              </a:buClr>
              <a:buFont typeface="Arial" pitchFamily="34" charset="0"/>
              <a:buChar char="•"/>
              <a:defRPr sz="24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0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18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Web services can glue together applications running on different messaging product platforms</a:t>
            </a:r>
          </a:p>
          <a:p>
            <a:pPr lvl="1"/>
            <a:r>
              <a:rPr lang="en-US" altLang="zh-TW" dirty="0"/>
              <a:t>Enabling information from one application to be made available to others</a:t>
            </a:r>
          </a:p>
        </p:txBody>
      </p:sp>
    </p:spTree>
    <p:extLst>
      <p:ext uri="{BB962C8B-B14F-4D97-AF65-F5344CB8AC3E}">
        <p14:creationId xmlns:p14="http://schemas.microsoft.com/office/powerpoint/2010/main" val="379829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內容版面配置區 2"/>
          <p:cNvSpPr>
            <a:spLocks noGrp="1"/>
          </p:cNvSpPr>
          <p:nvPr>
            <p:ph idx="1"/>
          </p:nvPr>
        </p:nvSpPr>
        <p:spPr>
          <a:xfrm>
            <a:off x="457200" y="1066800"/>
            <a:ext cx="8229600" cy="5410200"/>
          </a:xfrm>
        </p:spPr>
        <p:txBody>
          <a:bodyPr>
            <a:normAutofit fontScale="85000" lnSpcReduction="20000"/>
          </a:bodyPr>
          <a:lstStyle/>
          <a:p>
            <a:pPr algn="just">
              <a:lnSpc>
                <a:spcPct val="170000"/>
              </a:lnSpc>
            </a:pPr>
            <a:r>
              <a:rPr lang="en-US" sz="1900" dirty="0"/>
              <a:t> </a:t>
            </a:r>
            <a:r>
              <a:rPr lang="en-US" sz="2600" dirty="0"/>
              <a:t>SOA usually linked to </a:t>
            </a:r>
            <a:r>
              <a:rPr lang="en-US" sz="2600" u="sng" dirty="0"/>
              <a:t>Web Services Description Language (</a:t>
            </a:r>
            <a:r>
              <a:rPr lang="en-US" sz="2600" u="sng" dirty="0">
                <a:hlinkClick r:id="rId3"/>
              </a:rPr>
              <a:t>WSDL</a:t>
            </a:r>
            <a:r>
              <a:rPr lang="en-US" sz="2600" dirty="0"/>
              <a:t>) and </a:t>
            </a:r>
            <a:r>
              <a:rPr lang="en-US" sz="2600" u="sng" dirty="0"/>
              <a:t>Simple Object Access Protocol </a:t>
            </a:r>
            <a:r>
              <a:rPr lang="en-US" sz="2600" dirty="0"/>
              <a:t>(</a:t>
            </a:r>
            <a:r>
              <a:rPr lang="en-US" sz="2600" u="sng" dirty="0">
                <a:hlinkClick r:id="rId4"/>
              </a:rPr>
              <a:t>SOAP</a:t>
            </a:r>
            <a:r>
              <a:rPr lang="en-US" sz="2600" dirty="0"/>
              <a:t>) specifications.</a:t>
            </a:r>
            <a:endParaRPr lang="en-US" altLang="zh-TW" sz="2600" dirty="0"/>
          </a:p>
          <a:p>
            <a:pPr algn="just">
              <a:lnSpc>
                <a:spcPct val="170000"/>
              </a:lnSpc>
            </a:pPr>
            <a:r>
              <a:rPr lang="en-US" sz="2600" dirty="0"/>
              <a:t>The WS model of SOA uses the</a:t>
            </a:r>
          </a:p>
          <a:p>
            <a:pPr marL="0" indent="0" algn="just">
              <a:lnSpc>
                <a:spcPct val="170000"/>
              </a:lnSpc>
              <a:buNone/>
            </a:pPr>
            <a:r>
              <a:rPr lang="en-US" sz="2600" dirty="0"/>
              <a:t>	</a:t>
            </a:r>
            <a:r>
              <a:rPr lang="en-US" sz="2600" dirty="0">
                <a:sym typeface="Wingdings" panose="05000000000000000000" pitchFamily="2" charset="2"/>
              </a:rPr>
              <a:t> </a:t>
            </a:r>
            <a:r>
              <a:rPr lang="en-US" sz="2600" dirty="0"/>
              <a:t>WSDL to </a:t>
            </a:r>
            <a:r>
              <a:rPr lang="en-US" sz="2600" u="sng" dirty="0"/>
              <a:t>connect interfaces with services </a:t>
            </a:r>
          </a:p>
          <a:p>
            <a:pPr marL="0" indent="0" algn="just">
              <a:lnSpc>
                <a:spcPct val="170000"/>
              </a:lnSpc>
              <a:buNone/>
            </a:pPr>
            <a:r>
              <a:rPr lang="en-US" sz="2600" dirty="0"/>
              <a:t>	</a:t>
            </a:r>
            <a:r>
              <a:rPr lang="en-US" sz="2600" dirty="0">
                <a:sym typeface="Wingdings" panose="05000000000000000000" pitchFamily="2" charset="2"/>
              </a:rPr>
              <a:t> </a:t>
            </a:r>
            <a:r>
              <a:rPr lang="en-US" sz="2600" dirty="0"/>
              <a:t>SOAP to </a:t>
            </a:r>
            <a:r>
              <a:rPr lang="en-US" sz="2600" u="sng" dirty="0"/>
              <a:t>define procedure or component APIs</a:t>
            </a:r>
            <a:r>
              <a:rPr lang="en-US" sz="2600" dirty="0"/>
              <a:t>.</a:t>
            </a:r>
          </a:p>
          <a:p>
            <a:pPr algn="just">
              <a:lnSpc>
                <a:spcPct val="170000"/>
              </a:lnSpc>
            </a:pPr>
            <a:r>
              <a:rPr lang="en-US" sz="2600" dirty="0" err="1"/>
              <a:t>RESTful</a:t>
            </a:r>
            <a:r>
              <a:rPr lang="en-US" sz="2600" dirty="0"/>
              <a:t> web service -- is based on </a:t>
            </a:r>
            <a:r>
              <a:rPr lang="en-US" sz="2600" u="sng" dirty="0"/>
              <a:t>representational state transfer </a:t>
            </a:r>
            <a:r>
              <a:rPr lang="en-US" sz="2600" dirty="0"/>
              <a:t>(</a:t>
            </a:r>
            <a:r>
              <a:rPr lang="en-US" sz="2600" u="sng" dirty="0">
                <a:hlinkClick r:id="rId5"/>
              </a:rPr>
              <a:t>REST</a:t>
            </a:r>
            <a:r>
              <a:rPr lang="en-US" sz="2600" dirty="0"/>
              <a:t>) technology, an </a:t>
            </a:r>
            <a:r>
              <a:rPr lang="en-US" sz="2600" b="1" dirty="0"/>
              <a:t>architectural style and approach </a:t>
            </a:r>
            <a:r>
              <a:rPr lang="en-US" sz="2600" dirty="0"/>
              <a:t>for communications  used in </a:t>
            </a:r>
            <a:r>
              <a:rPr lang="en-US" sz="2600" u="sng" dirty="0">
                <a:hlinkClick r:id="rId6"/>
              </a:rPr>
              <a:t>web services</a:t>
            </a:r>
            <a:r>
              <a:rPr lang="en-US" sz="2600" dirty="0"/>
              <a:t> development.</a:t>
            </a:r>
          </a:p>
          <a:p>
            <a:pPr marL="0" indent="0">
              <a:buNone/>
            </a:pPr>
            <a:endParaRPr lang="en-US" altLang="zh-TW" dirty="0"/>
          </a:p>
          <a:p>
            <a:pPr algn="just">
              <a:lnSpc>
                <a:spcPct val="150000"/>
              </a:lnSpc>
            </a:pPr>
            <a:endParaRPr lang="en-US" altLang="zh-TW" sz="1800" dirty="0"/>
          </a:p>
        </p:txBody>
      </p:sp>
      <p:sp>
        <p:nvSpPr>
          <p:cNvPr id="26627" name="標題 1"/>
          <p:cNvSpPr>
            <a:spLocks noGrp="1"/>
          </p:cNvSpPr>
          <p:nvPr>
            <p:ph type="title"/>
          </p:nvPr>
        </p:nvSpPr>
        <p:spPr>
          <a:xfrm>
            <a:off x="228600" y="109537"/>
            <a:ext cx="7773988" cy="1143000"/>
          </a:xfrm>
        </p:spPr>
        <p:txBody>
          <a:bodyPr>
            <a:noAutofit/>
          </a:bodyPr>
          <a:lstStyle/>
          <a:p>
            <a:pPr algn="l"/>
            <a:r>
              <a:rPr lang="en-US" altLang="zh-TW" sz="2800" dirty="0"/>
              <a:t>SOA, Web Services, Web 2.0, and </a:t>
            </a:r>
            <a:r>
              <a:rPr lang="en-US" altLang="zh-TW" sz="2800" dirty="0" err="1"/>
              <a:t>Mashups</a:t>
            </a:r>
            <a:endParaRPr lang="zh-TW" altLang="en-US" sz="2800" dirty="0"/>
          </a:p>
        </p:txBody>
      </p:sp>
    </p:spTree>
    <p:extLst>
      <p:ext uri="{BB962C8B-B14F-4D97-AF65-F5344CB8AC3E}">
        <p14:creationId xmlns:p14="http://schemas.microsoft.com/office/powerpoint/2010/main" val="108420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內容版面配置區 2"/>
          <p:cNvSpPr>
            <a:spLocks noGrp="1"/>
          </p:cNvSpPr>
          <p:nvPr>
            <p:ph idx="1"/>
          </p:nvPr>
        </p:nvSpPr>
        <p:spPr>
          <a:xfrm>
            <a:off x="457200" y="1066800"/>
            <a:ext cx="8229600" cy="5410200"/>
          </a:xfrm>
        </p:spPr>
        <p:txBody>
          <a:bodyPr>
            <a:normAutofit fontScale="92500"/>
          </a:bodyPr>
          <a:lstStyle/>
          <a:p>
            <a:pPr algn="just">
              <a:lnSpc>
                <a:spcPct val="170000"/>
              </a:lnSpc>
            </a:pPr>
            <a:r>
              <a:rPr lang="en-US" sz="2600" dirty="0"/>
              <a:t>REST technology is generally preferred to the more robust technology because REST leverages less </a:t>
            </a:r>
            <a:r>
              <a:rPr lang="en-US" sz="2600" u="sng" dirty="0">
                <a:hlinkClick r:id="rId3"/>
              </a:rPr>
              <a:t>bandwidth</a:t>
            </a:r>
            <a:r>
              <a:rPr lang="en-US" sz="2600" dirty="0"/>
              <a:t>, making it more suitable for internet usage.</a:t>
            </a:r>
          </a:p>
          <a:p>
            <a:pPr lvl="1">
              <a:lnSpc>
                <a:spcPct val="170000"/>
              </a:lnSpc>
            </a:pPr>
            <a:r>
              <a:rPr lang="en-US" altLang="zh-TW" sz="3100" dirty="0"/>
              <a:t>Many service providers make their service APIs publicly accessible using standard protocols like SOAP and REST</a:t>
            </a:r>
          </a:p>
          <a:p>
            <a:pPr lvl="2">
              <a:lnSpc>
                <a:spcPct val="170000"/>
              </a:lnSpc>
            </a:pPr>
            <a:r>
              <a:rPr lang="en-US" altLang="zh-TW" sz="2600" dirty="0"/>
              <a:t>Amazon,  Facebook, and Google</a:t>
            </a:r>
          </a:p>
          <a:p>
            <a:pPr marL="0" indent="0">
              <a:buNone/>
            </a:pPr>
            <a:endParaRPr lang="en-US" altLang="zh-TW" dirty="0"/>
          </a:p>
          <a:p>
            <a:pPr algn="just">
              <a:lnSpc>
                <a:spcPct val="150000"/>
              </a:lnSpc>
            </a:pPr>
            <a:endParaRPr lang="en-US" altLang="zh-TW" sz="1800" dirty="0"/>
          </a:p>
        </p:txBody>
      </p:sp>
      <p:sp>
        <p:nvSpPr>
          <p:cNvPr id="26627" name="標題 1"/>
          <p:cNvSpPr>
            <a:spLocks noGrp="1"/>
          </p:cNvSpPr>
          <p:nvPr>
            <p:ph type="title"/>
          </p:nvPr>
        </p:nvSpPr>
        <p:spPr>
          <a:xfrm>
            <a:off x="228600" y="109537"/>
            <a:ext cx="7773988" cy="1143000"/>
          </a:xfrm>
        </p:spPr>
        <p:txBody>
          <a:bodyPr>
            <a:noAutofit/>
          </a:bodyPr>
          <a:lstStyle/>
          <a:p>
            <a:pPr algn="l"/>
            <a:r>
              <a:rPr lang="en-US" altLang="zh-TW" sz="2800" dirty="0"/>
              <a:t>SOA, Web Services, Web 2.0, and </a:t>
            </a:r>
            <a:r>
              <a:rPr lang="en-US" altLang="zh-TW" sz="2800" dirty="0" err="1"/>
              <a:t>Mashups</a:t>
            </a:r>
            <a:endParaRPr lang="zh-TW" altLang="en-US" sz="2800" dirty="0"/>
          </a:p>
        </p:txBody>
      </p:sp>
    </p:spTree>
    <p:extLst>
      <p:ext uri="{BB962C8B-B14F-4D97-AF65-F5344CB8AC3E}">
        <p14:creationId xmlns:p14="http://schemas.microsoft.com/office/powerpoint/2010/main" val="3792180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內容版面配置區 2"/>
          <p:cNvSpPr>
            <a:spLocks noGrp="1"/>
          </p:cNvSpPr>
          <p:nvPr>
            <p:ph idx="1"/>
          </p:nvPr>
        </p:nvSpPr>
        <p:spPr>
          <a:xfrm>
            <a:off x="457200" y="1143000"/>
            <a:ext cx="8229600" cy="4983163"/>
          </a:xfrm>
        </p:spPr>
        <p:txBody>
          <a:bodyPr>
            <a:normAutofit/>
          </a:bodyPr>
          <a:lstStyle/>
          <a:p>
            <a:r>
              <a:rPr lang="en-US" altLang="zh-TW" sz="2400" dirty="0"/>
              <a:t>In the consumer Web, information and services may be programmatically aggregated</a:t>
            </a:r>
          </a:p>
          <a:p>
            <a:pPr lvl="1" algn="just">
              <a:lnSpc>
                <a:spcPct val="150000"/>
              </a:lnSpc>
            </a:pPr>
            <a:r>
              <a:rPr lang="en-US" altLang="zh-TW" sz="2400" dirty="0"/>
              <a:t>Acting as building blocks of complex compositions, called </a:t>
            </a:r>
            <a:r>
              <a:rPr lang="en-US" altLang="zh-TW" sz="2400" b="1" u="sng" dirty="0"/>
              <a:t>service </a:t>
            </a:r>
            <a:r>
              <a:rPr lang="en-US" altLang="zh-TW" sz="2400" b="1" u="sng" dirty="0" err="1"/>
              <a:t>mashups</a:t>
            </a:r>
            <a:r>
              <a:rPr lang="en-US" altLang="zh-TW" sz="2400" b="1" u="sng" dirty="0"/>
              <a:t> </a:t>
            </a:r>
          </a:p>
          <a:p>
            <a:pPr lvl="1" algn="just"/>
            <a:r>
              <a:rPr lang="en-US" altLang="zh-TW" sz="2400" dirty="0"/>
              <a:t>Services like user authentication, e-mail, payroll management, and calendars are examples</a:t>
            </a:r>
          </a:p>
          <a:p>
            <a:pPr lvl="2" algn="just"/>
            <a:r>
              <a:rPr lang="en-US" altLang="zh-TW" dirty="0"/>
              <a:t>Can be reused and combined in a business solution</a:t>
            </a:r>
          </a:p>
          <a:p>
            <a:pPr lvl="1" algn="just"/>
            <a:r>
              <a:rPr lang="en-US" altLang="zh-TW" sz="2400" dirty="0"/>
              <a:t>Popular APIs are combined to produce a variety of interesting solutions</a:t>
            </a:r>
          </a:p>
          <a:p>
            <a:pPr lvl="2" algn="just"/>
            <a:r>
              <a:rPr lang="en-US" altLang="zh-TW" sz="2000" dirty="0"/>
              <a:t>Google Maps, </a:t>
            </a:r>
            <a:r>
              <a:rPr lang="en-US" altLang="zh-TW" sz="2000" dirty="0" err="1"/>
              <a:t>youtube</a:t>
            </a:r>
            <a:r>
              <a:rPr lang="en-US" altLang="zh-TW" sz="2000" dirty="0"/>
              <a:t>, Amazon ecommerce, and Twitter</a:t>
            </a:r>
          </a:p>
          <a:p>
            <a:pPr marL="457200" lvl="1" indent="0">
              <a:lnSpc>
                <a:spcPct val="150000"/>
              </a:lnSpc>
              <a:buNone/>
            </a:pPr>
            <a:endParaRPr lang="en-US" altLang="zh-TW" sz="2400" b="1" u="sng" dirty="0"/>
          </a:p>
        </p:txBody>
      </p:sp>
      <p:sp>
        <p:nvSpPr>
          <p:cNvPr id="32771" name="標題 1"/>
          <p:cNvSpPr>
            <a:spLocks noGrp="1"/>
          </p:cNvSpPr>
          <p:nvPr>
            <p:ph type="title"/>
          </p:nvPr>
        </p:nvSpPr>
        <p:spPr>
          <a:xfrm>
            <a:off x="152400" y="152400"/>
            <a:ext cx="7773988" cy="1143000"/>
          </a:xfrm>
        </p:spPr>
        <p:txBody>
          <a:bodyPr>
            <a:noAutofit/>
          </a:bodyPr>
          <a:lstStyle/>
          <a:p>
            <a:pPr algn="l"/>
            <a:r>
              <a:rPr lang="en-US" altLang="zh-TW" sz="2800" dirty="0"/>
              <a:t>SOA, Web Services, Web 2.0, and </a:t>
            </a:r>
            <a:r>
              <a:rPr lang="en-US" altLang="zh-TW" sz="2800" dirty="0" err="1"/>
              <a:t>Mashups</a:t>
            </a:r>
            <a:r>
              <a:rPr lang="zh-TW" altLang="en-US" sz="2800" dirty="0"/>
              <a:t> </a:t>
            </a:r>
            <a:r>
              <a:rPr lang="en-US" altLang="zh-TW" sz="2800" dirty="0"/>
              <a:t>:</a:t>
            </a:r>
          </a:p>
        </p:txBody>
      </p:sp>
    </p:spTree>
    <p:extLst>
      <p:ext uri="{BB962C8B-B14F-4D97-AF65-F5344CB8AC3E}">
        <p14:creationId xmlns:p14="http://schemas.microsoft.com/office/powerpoint/2010/main" val="1124792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r>
              <a:rPr lang="en-US" dirty="0"/>
              <a:t>A </a:t>
            </a:r>
            <a:r>
              <a:rPr lang="en-US" b="1" u="sng" dirty="0" err="1"/>
              <a:t>mashup</a:t>
            </a:r>
            <a:r>
              <a:rPr lang="en-US" dirty="0"/>
              <a:t> is a Web page or application that uses and </a:t>
            </a:r>
            <a:r>
              <a:rPr lang="en-US" b="1" dirty="0"/>
              <a:t>combines data, presentation or functionality from two or more sources to create new services. </a:t>
            </a:r>
          </a:p>
          <a:p>
            <a:endParaRPr lang="en-US" dirty="0"/>
          </a:p>
          <a:p>
            <a:r>
              <a:rPr lang="en-US" dirty="0"/>
              <a:t>Combination with Google Maps </a:t>
            </a:r>
            <a:r>
              <a:rPr lang="en-US" dirty="0" err="1"/>
              <a:t>HousingMaps</a:t>
            </a:r>
            <a:r>
              <a:rPr lang="en-US" dirty="0"/>
              <a:t>: </a:t>
            </a:r>
            <a:r>
              <a:rPr lang="en-US" dirty="0">
                <a:solidFill>
                  <a:srgbClr val="FF0000"/>
                </a:solidFill>
              </a:rPr>
              <a:t>combines rental listings </a:t>
            </a:r>
            <a:r>
              <a:rPr lang="en-US" dirty="0"/>
              <a:t>(American </a:t>
            </a:r>
            <a:r>
              <a:rPr lang="en-US" dirty="0">
                <a:hlinkClick r:id="rId2" tooltip="Classified advertising"/>
              </a:rPr>
              <a:t>classified advertisements</a:t>
            </a:r>
            <a:r>
              <a:rPr lang="en-US" dirty="0"/>
              <a:t> website with sections devoted to jobs, housing, </a:t>
            </a:r>
            <a:r>
              <a:rPr lang="en-US" dirty="0">
                <a:hlinkClick r:id="rId3" tooltip="Personal advertisement"/>
              </a:rPr>
              <a:t>personals</a:t>
            </a:r>
            <a:r>
              <a:rPr lang="en-US" dirty="0"/>
              <a:t>, for sale, items wanted, services, </a:t>
            </a:r>
            <a:r>
              <a:rPr lang="en-US" dirty="0">
                <a:hlinkClick r:id="rId4" tooltip="Community service"/>
              </a:rPr>
              <a:t>community</a:t>
            </a:r>
            <a:r>
              <a:rPr lang="en-US" dirty="0"/>
              <a:t>  and discussion forums.) </a:t>
            </a:r>
            <a:r>
              <a:rPr lang="en-US" dirty="0">
                <a:solidFill>
                  <a:srgbClr val="FF0000"/>
                </a:solidFill>
              </a:rPr>
              <a:t>with Google Maps for a visual representation of local apartments for rent. </a:t>
            </a:r>
          </a:p>
          <a:p>
            <a:r>
              <a:rPr lang="en-US" dirty="0"/>
              <a:t>Wikipedia vision: combines Google Map and a Wikipedia API </a:t>
            </a:r>
          </a:p>
        </p:txBody>
      </p:sp>
    </p:spTree>
    <p:extLst>
      <p:ext uri="{BB962C8B-B14F-4D97-AF65-F5344CB8AC3E}">
        <p14:creationId xmlns:p14="http://schemas.microsoft.com/office/powerpoint/2010/main" val="307245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Computing</a:t>
            </a:r>
          </a:p>
        </p:txBody>
      </p:sp>
      <p:sp>
        <p:nvSpPr>
          <p:cNvPr id="3" name="Content Placeholder 2"/>
          <p:cNvSpPr>
            <a:spLocks noGrp="1"/>
          </p:cNvSpPr>
          <p:nvPr>
            <p:ph idx="1"/>
          </p:nvPr>
        </p:nvSpPr>
        <p:spPr>
          <a:xfrm>
            <a:off x="481084" y="1318146"/>
            <a:ext cx="8229600" cy="5562600"/>
          </a:xfrm>
        </p:spPr>
        <p:txBody>
          <a:bodyPr>
            <a:noAutofit/>
          </a:bodyPr>
          <a:lstStyle/>
          <a:p>
            <a:pPr algn="just">
              <a:lnSpc>
                <a:spcPct val="150000"/>
              </a:lnSpc>
            </a:pPr>
            <a:r>
              <a:rPr lang="en-US" dirty="0"/>
              <a:t>Grid Computing enables aggregation of distributed resources .</a:t>
            </a:r>
          </a:p>
          <a:p>
            <a:pPr lvl="0" algn="just">
              <a:lnSpc>
                <a:spcPct val="150000"/>
              </a:lnSpc>
            </a:pPr>
            <a:r>
              <a:rPr lang="en-US" b="1" dirty="0">
                <a:solidFill>
                  <a:schemeClr val="tx1"/>
                </a:solidFill>
              </a:rPr>
              <a:t>It is a type of parallel and distributed system </a:t>
            </a:r>
            <a:r>
              <a:rPr lang="en-US" dirty="0">
                <a:solidFill>
                  <a:schemeClr val="tx1"/>
                </a:solidFill>
              </a:rPr>
              <a:t>that   </a:t>
            </a:r>
            <a:br>
              <a:rPr lang="en-US" dirty="0">
                <a:solidFill>
                  <a:schemeClr val="tx1"/>
                </a:solidFill>
              </a:rPr>
            </a:br>
            <a:r>
              <a:rPr lang="en-US" dirty="0">
                <a:solidFill>
                  <a:schemeClr val="tx1"/>
                </a:solidFill>
              </a:rPr>
              <a:t>enables the </a:t>
            </a:r>
            <a:r>
              <a:rPr lang="en-US" u="sng" dirty="0">
                <a:solidFill>
                  <a:schemeClr val="tx1"/>
                </a:solidFill>
              </a:rPr>
              <a:t>sharing, exchange, selection, &amp; aggregation of geographically distributed resources</a:t>
            </a:r>
            <a:r>
              <a:rPr lang="en-US" dirty="0">
                <a:solidFill>
                  <a:schemeClr val="tx1"/>
                </a:solidFill>
              </a:rPr>
              <a:t> depending on their availability, capability, cost, and user </a:t>
            </a:r>
            <a:r>
              <a:rPr lang="en-US" dirty="0" err="1">
                <a:solidFill>
                  <a:schemeClr val="tx1"/>
                </a:solidFill>
              </a:rPr>
              <a:t>QoS</a:t>
            </a:r>
            <a:r>
              <a:rPr lang="en-US" dirty="0">
                <a:solidFill>
                  <a:schemeClr val="tx1"/>
                </a:solidFill>
              </a:rPr>
              <a:t> requirements.</a:t>
            </a:r>
          </a:p>
          <a:p>
            <a:pPr lvl="0" algn="just">
              <a:lnSpc>
                <a:spcPct val="150000"/>
              </a:lnSpc>
            </a:pPr>
            <a:r>
              <a:rPr lang="en-US" u="sng" dirty="0">
                <a:solidFill>
                  <a:schemeClr val="tx1"/>
                </a:solidFill>
              </a:rPr>
              <a:t>Open Grid Service Architecture(OGSA) </a:t>
            </a:r>
            <a:r>
              <a:rPr lang="en-US" dirty="0">
                <a:solidFill>
                  <a:schemeClr val="tx1"/>
                </a:solidFill>
              </a:rPr>
              <a:t>– helps in standardization   by defining a set of core capabilities and behaviors.</a:t>
            </a:r>
          </a:p>
          <a:p>
            <a:pPr marL="0" lvl="0" indent="0">
              <a:buNone/>
            </a:pPr>
            <a:endParaRPr lang="en-US" sz="2800" dirty="0">
              <a:solidFill>
                <a:schemeClr val="tx1"/>
              </a:solidFill>
            </a:endParaRPr>
          </a:p>
          <a:p>
            <a:pPr marL="0" lvl="0" indent="0">
              <a:buNone/>
            </a:pPr>
            <a:endParaRPr lang="en-US" dirty="0">
              <a:solidFill>
                <a:schemeClr val="tx1"/>
              </a:solidFill>
            </a:endParaRPr>
          </a:p>
          <a:p>
            <a:pPr lvl="0"/>
            <a:endParaRPr lang="en-US" sz="1800" dirty="0">
              <a:solidFill>
                <a:schemeClr val="tx1"/>
              </a:solidFill>
            </a:endParaRPr>
          </a:p>
          <a:p>
            <a:endParaRPr lang="en-US" dirty="0"/>
          </a:p>
          <a:p>
            <a:endParaRPr lang="en-US" dirty="0"/>
          </a:p>
          <a:p>
            <a:endParaRPr lang="en-US" dirty="0"/>
          </a:p>
        </p:txBody>
      </p:sp>
    </p:spTree>
    <p:extLst>
      <p:ext uri="{BB962C8B-B14F-4D97-AF65-F5344CB8AC3E}">
        <p14:creationId xmlns:p14="http://schemas.microsoft.com/office/powerpoint/2010/main" val="330200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18" y="907676"/>
            <a:ext cx="7886700" cy="534521"/>
          </a:xfrm>
        </p:spPr>
        <p:txBody>
          <a:bodyPr>
            <a:noAutofit/>
          </a:bodyPr>
          <a:lstStyle/>
          <a:p>
            <a:pPr lvl="0"/>
            <a:r>
              <a:rPr lang="en-US" sz="2400" dirty="0">
                <a:solidFill>
                  <a:srgbClr val="C00000"/>
                </a:solidFill>
              </a:rPr>
              <a:t>Module 1: INTRODUCTION TO CLOUD COMPUTING</a:t>
            </a:r>
          </a:p>
        </p:txBody>
      </p:sp>
      <p:sp>
        <p:nvSpPr>
          <p:cNvPr id="3" name="Content Placeholder 2"/>
          <p:cNvSpPr>
            <a:spLocks noGrp="1"/>
          </p:cNvSpPr>
          <p:nvPr>
            <p:ph idx="1"/>
          </p:nvPr>
        </p:nvSpPr>
        <p:spPr>
          <a:xfrm>
            <a:off x="624013" y="1410103"/>
            <a:ext cx="8488456" cy="4134971"/>
          </a:xfrm>
        </p:spPr>
        <p:txBody>
          <a:bodyPr>
            <a:normAutofit fontScale="25000" lnSpcReduction="20000"/>
          </a:bodyPr>
          <a:lstStyle/>
          <a:p>
            <a:endParaRPr lang="en-US" dirty="0"/>
          </a:p>
          <a:p>
            <a:pPr marL="0" indent="0">
              <a:lnSpc>
                <a:spcPct val="160000"/>
              </a:lnSpc>
              <a:buNone/>
            </a:pPr>
            <a:r>
              <a:rPr lang="en-US" sz="7200" dirty="0">
                <a:sym typeface="Wingdings" panose="05000000000000000000" pitchFamily="2" charset="2"/>
              </a:rPr>
              <a:t></a:t>
            </a:r>
            <a:r>
              <a:rPr lang="en-US" sz="4800" dirty="0">
                <a:sym typeface="Wingdings" panose="05000000000000000000" pitchFamily="2" charset="2"/>
              </a:rPr>
              <a:t> </a:t>
            </a:r>
            <a:r>
              <a:rPr lang="en-US" sz="7200" dirty="0">
                <a:sym typeface="Wingdings" panose="05000000000000000000" pitchFamily="2" charset="2"/>
              </a:rPr>
              <a:t>Cloud Computing in a Nutshell </a:t>
            </a:r>
          </a:p>
          <a:p>
            <a:pPr>
              <a:lnSpc>
                <a:spcPct val="160000"/>
              </a:lnSpc>
              <a:buFont typeface="Wingdings" panose="05000000000000000000" pitchFamily="2" charset="2"/>
              <a:buChar char="à"/>
            </a:pPr>
            <a:r>
              <a:rPr lang="en-US" sz="7200" dirty="0">
                <a:sym typeface="Wingdings" panose="05000000000000000000" pitchFamily="2" charset="2"/>
              </a:rPr>
              <a:t>Roots of Cloud Computing </a:t>
            </a:r>
          </a:p>
          <a:p>
            <a:pPr>
              <a:lnSpc>
                <a:spcPct val="160000"/>
              </a:lnSpc>
              <a:buFont typeface="Wingdings" panose="05000000000000000000" pitchFamily="2" charset="2"/>
              <a:buChar char="à"/>
            </a:pPr>
            <a:r>
              <a:rPr lang="en-US" sz="7200" dirty="0">
                <a:sym typeface="Wingdings" panose="05000000000000000000" pitchFamily="2" charset="2"/>
              </a:rPr>
              <a:t>Benefits and challenges of cloud computing, </a:t>
            </a:r>
          </a:p>
          <a:p>
            <a:pPr>
              <a:lnSpc>
                <a:spcPct val="160000"/>
              </a:lnSpc>
              <a:buFont typeface="Wingdings" panose="05000000000000000000" pitchFamily="2" charset="2"/>
              <a:buChar char="à"/>
            </a:pPr>
            <a:r>
              <a:rPr lang="en-US" sz="7200" dirty="0">
                <a:sym typeface="Wingdings" panose="05000000000000000000" pitchFamily="2" charset="2"/>
              </a:rPr>
              <a:t>public vs private clouds,</a:t>
            </a:r>
          </a:p>
          <a:p>
            <a:pPr>
              <a:lnSpc>
                <a:spcPct val="160000"/>
              </a:lnSpc>
              <a:buFont typeface="Wingdings" panose="05000000000000000000" pitchFamily="2" charset="2"/>
              <a:buChar char="à"/>
            </a:pPr>
            <a:r>
              <a:rPr lang="en-US" sz="7200" dirty="0">
                <a:sym typeface="Wingdings" panose="05000000000000000000" pitchFamily="2" charset="2"/>
              </a:rPr>
              <a:t>role of virtualization in enabling the cloud</a:t>
            </a:r>
          </a:p>
          <a:p>
            <a:pPr>
              <a:lnSpc>
                <a:spcPct val="160000"/>
              </a:lnSpc>
              <a:buFont typeface="Wingdings" panose="05000000000000000000" pitchFamily="2" charset="2"/>
              <a:buChar char="à"/>
            </a:pPr>
            <a:r>
              <a:rPr lang="en-US" sz="7200" dirty="0">
                <a:sym typeface="Wingdings" panose="05000000000000000000" pitchFamily="2" charset="2"/>
              </a:rPr>
              <a:t> Business Agility: Benefits and challenges to Cloud architecture, </a:t>
            </a:r>
          </a:p>
          <a:p>
            <a:pPr>
              <a:lnSpc>
                <a:spcPct val="160000"/>
              </a:lnSpc>
              <a:buFont typeface="Wingdings" panose="05000000000000000000" pitchFamily="2" charset="2"/>
              <a:buChar char="à"/>
            </a:pPr>
            <a:r>
              <a:rPr lang="en-US" sz="7200" dirty="0">
                <a:sym typeface="Wingdings" panose="05000000000000000000" pitchFamily="2" charset="2"/>
              </a:rPr>
              <a:t>Application availability, performance, security and disaster recovery</a:t>
            </a:r>
          </a:p>
          <a:p>
            <a:pPr>
              <a:lnSpc>
                <a:spcPct val="160000"/>
              </a:lnSpc>
              <a:buFont typeface="Wingdings" panose="05000000000000000000" pitchFamily="2" charset="2"/>
              <a:buChar char="à"/>
            </a:pPr>
            <a:r>
              <a:rPr lang="en-US" sz="7200" dirty="0">
                <a:sym typeface="Wingdings" panose="05000000000000000000" pitchFamily="2" charset="2"/>
              </a:rPr>
              <a:t>Next generation Cloud Applications.</a:t>
            </a:r>
          </a:p>
          <a:p>
            <a:pPr marL="0" indent="0">
              <a:lnSpc>
                <a:spcPct val="160000"/>
              </a:lnSpc>
              <a:buNone/>
            </a:pPr>
            <a:r>
              <a:rPr lang="en-US" sz="7200" dirty="0">
                <a:solidFill>
                  <a:srgbClr val="C00000"/>
                </a:solidFill>
                <a:sym typeface="Wingdings" panose="05000000000000000000" pitchFamily="2" charset="2"/>
              </a:rPr>
              <a:t>(Text Book 1  &amp; 2)				(8 </a:t>
            </a:r>
            <a:r>
              <a:rPr lang="en-US" sz="7200" dirty="0" err="1">
                <a:solidFill>
                  <a:srgbClr val="C00000"/>
                </a:solidFill>
                <a:sym typeface="Wingdings" panose="05000000000000000000" pitchFamily="2" charset="2"/>
              </a:rPr>
              <a:t>Hrs</a:t>
            </a:r>
            <a:r>
              <a:rPr lang="en-US" sz="7200" dirty="0">
                <a:solidFill>
                  <a:srgbClr val="C00000"/>
                </a:solidFill>
                <a:sym typeface="Wingdings" panose="05000000000000000000" pitchFamily="2" charset="2"/>
              </a:rPr>
              <a:t>)</a:t>
            </a:r>
          </a:p>
          <a:p>
            <a:pPr marL="0" indent="0">
              <a:lnSpc>
                <a:spcPct val="160000"/>
              </a:lnSpc>
              <a:buNone/>
            </a:pPr>
            <a:endParaRPr lang="en-US" sz="4800" dirty="0">
              <a:sym typeface="Wingdings" panose="05000000000000000000" pitchFamily="2" charset="2"/>
            </a:endParaRPr>
          </a:p>
          <a:p>
            <a:pPr marL="0" indent="0">
              <a:lnSpc>
                <a:spcPct val="160000"/>
              </a:lnSpc>
              <a:buNone/>
            </a:pPr>
            <a:endParaRPr lang="en-US" sz="4800" dirty="0">
              <a:sym typeface="Wingdings" panose="05000000000000000000" pitchFamily="2" charset="2"/>
            </a:endParaRPr>
          </a:p>
          <a:p>
            <a:pPr marL="0" indent="0">
              <a:lnSpc>
                <a:spcPct val="160000"/>
              </a:lnSpc>
              <a:buNone/>
            </a:pPr>
            <a:endParaRPr lang="en-US" sz="4800" dirty="0">
              <a:sym typeface="Wingdings" panose="05000000000000000000" pitchFamily="2" charset="2"/>
            </a:endParaRPr>
          </a:p>
          <a:p>
            <a:pPr marL="0" indent="0">
              <a:lnSpc>
                <a:spcPct val="160000"/>
              </a:lnSpc>
              <a:buNone/>
            </a:pPr>
            <a:endParaRPr lang="en-US" sz="3825" dirty="0">
              <a:sym typeface="Wingdings" panose="05000000000000000000" pitchFamily="2" charset="2"/>
            </a:endParaRPr>
          </a:p>
          <a:p>
            <a:pPr marL="0" indent="0">
              <a:lnSpc>
                <a:spcPct val="160000"/>
              </a:lnSpc>
              <a:buNone/>
            </a:pPr>
            <a:endParaRPr lang="en-US" dirty="0"/>
          </a:p>
        </p:txBody>
      </p:sp>
      <p:sp>
        <p:nvSpPr>
          <p:cNvPr id="4" name="TextBox 3"/>
          <p:cNvSpPr txBox="1"/>
          <p:nvPr/>
        </p:nvSpPr>
        <p:spPr>
          <a:xfrm>
            <a:off x="624013" y="5545074"/>
            <a:ext cx="8488455" cy="923330"/>
          </a:xfrm>
          <a:prstGeom prst="rect">
            <a:avLst/>
          </a:prstGeom>
          <a:solidFill>
            <a:schemeClr val="bg2"/>
          </a:solidFill>
        </p:spPr>
        <p:txBody>
          <a:bodyPr wrap="square" rtlCol="0">
            <a:spAutoFit/>
          </a:bodyPr>
          <a:lstStyle/>
          <a:p>
            <a:pPr lvl="0"/>
            <a:r>
              <a:rPr lang="en-US" sz="1350" b="1" dirty="0">
                <a:solidFill>
                  <a:srgbClr val="002060"/>
                </a:solidFill>
              </a:rPr>
              <a:t>Barrie </a:t>
            </a:r>
            <a:r>
              <a:rPr lang="en-US" sz="1350" b="1" dirty="0" err="1">
                <a:solidFill>
                  <a:srgbClr val="002060"/>
                </a:solidFill>
              </a:rPr>
              <a:t>Sosinsky</a:t>
            </a:r>
            <a:r>
              <a:rPr lang="en-US" sz="1350" b="1" dirty="0">
                <a:solidFill>
                  <a:srgbClr val="002060"/>
                </a:solidFill>
              </a:rPr>
              <a:t>, “Cloud Computing Bible”,  Wiley-India, 2010  (Text Book 1)</a:t>
            </a:r>
          </a:p>
          <a:p>
            <a:pPr lvl="0"/>
            <a:r>
              <a:rPr lang="en-US" sz="1350" b="1" dirty="0" err="1">
                <a:solidFill>
                  <a:srgbClr val="002060"/>
                </a:solidFill>
              </a:rPr>
              <a:t>Rajkumar</a:t>
            </a:r>
            <a:r>
              <a:rPr lang="en-US" sz="1350" b="1" dirty="0">
                <a:solidFill>
                  <a:srgbClr val="002060"/>
                </a:solidFill>
              </a:rPr>
              <a:t> </a:t>
            </a:r>
            <a:r>
              <a:rPr lang="en-US" sz="1350" b="1" dirty="0" err="1">
                <a:solidFill>
                  <a:srgbClr val="002060"/>
                </a:solidFill>
              </a:rPr>
              <a:t>Buyya</a:t>
            </a:r>
            <a:r>
              <a:rPr lang="en-US" sz="1350" b="1" dirty="0">
                <a:solidFill>
                  <a:srgbClr val="002060"/>
                </a:solidFill>
              </a:rPr>
              <a:t>, James </a:t>
            </a:r>
            <a:r>
              <a:rPr lang="en-US" sz="1350" b="1" dirty="0" err="1">
                <a:solidFill>
                  <a:srgbClr val="002060"/>
                </a:solidFill>
              </a:rPr>
              <a:t>Broberg</a:t>
            </a:r>
            <a:r>
              <a:rPr lang="en-US" sz="1350" b="1" dirty="0">
                <a:solidFill>
                  <a:srgbClr val="002060"/>
                </a:solidFill>
              </a:rPr>
              <a:t>, Andrzej </a:t>
            </a:r>
            <a:r>
              <a:rPr lang="en-US" sz="1350" b="1" dirty="0" err="1">
                <a:solidFill>
                  <a:srgbClr val="002060"/>
                </a:solidFill>
              </a:rPr>
              <a:t>Goscinski</a:t>
            </a:r>
            <a:r>
              <a:rPr lang="en-US" sz="1350" b="1" dirty="0">
                <a:solidFill>
                  <a:srgbClr val="002060"/>
                </a:solidFill>
              </a:rPr>
              <a:t> </a:t>
            </a:r>
            <a:r>
              <a:rPr lang="en-US" sz="1350" dirty="0">
                <a:solidFill>
                  <a:srgbClr val="002060"/>
                </a:solidFill>
              </a:rPr>
              <a:t>“Cloud  Computing Principles and Paradigms” Wiley Publications , 2013 (Text Book 2)</a:t>
            </a:r>
          </a:p>
          <a:p>
            <a:pPr lvl="0"/>
            <a:r>
              <a:rPr lang="en-US" sz="1350" dirty="0">
                <a:solidFill>
                  <a:srgbClr val="002060"/>
                </a:solidFill>
              </a:rPr>
              <a:t>Material from Internet</a:t>
            </a:r>
            <a:endParaRPr lang="en-US" sz="1350" dirty="0"/>
          </a:p>
        </p:txBody>
      </p:sp>
    </p:spTree>
    <p:extLst>
      <p:ext uri="{BB962C8B-B14F-4D97-AF65-F5344CB8AC3E}">
        <p14:creationId xmlns:p14="http://schemas.microsoft.com/office/powerpoint/2010/main" val="3898880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r>
              <a:rPr lang="en-US" dirty="0"/>
              <a:t>Issues in grid</a:t>
            </a:r>
          </a:p>
          <a:p>
            <a:pPr marL="0" indent="0">
              <a:buNone/>
            </a:pPr>
            <a:r>
              <a:rPr lang="en-US" dirty="0">
                <a:sym typeface="Wingdings" panose="05000000000000000000" pitchFamily="2" charset="2"/>
              </a:rPr>
              <a:t></a:t>
            </a:r>
            <a:r>
              <a:rPr lang="en-US" dirty="0"/>
              <a:t> Guaranteeing execution time for critical applications</a:t>
            </a:r>
          </a:p>
          <a:p>
            <a:pPr>
              <a:buFont typeface="Wingdings" panose="05000000000000000000" pitchFamily="2" charset="2"/>
              <a:buChar char="à"/>
            </a:pPr>
            <a:r>
              <a:rPr lang="en-US" dirty="0">
                <a:sym typeface="Wingdings" panose="05000000000000000000" pitchFamily="2" charset="2"/>
              </a:rPr>
              <a:t>Availability of resources with diverse configuration</a:t>
            </a:r>
          </a:p>
          <a:p>
            <a:pPr marL="0" indent="0">
              <a:buNone/>
            </a:pPr>
            <a:r>
              <a:rPr lang="en-US" dirty="0">
                <a:sym typeface="Wingdings" panose="05000000000000000000" pitchFamily="2" charset="2"/>
              </a:rPr>
              <a:t>Virtualization technology helped in finding the solution of some of the issues.</a:t>
            </a:r>
          </a:p>
          <a:p>
            <a:pPr>
              <a:lnSpc>
                <a:spcPct val="90000"/>
              </a:lnSpc>
            </a:pPr>
            <a:endParaRPr lang="en-GB" sz="2800" dirty="0"/>
          </a:p>
          <a:p>
            <a:pPr>
              <a:lnSpc>
                <a:spcPct val="90000"/>
              </a:lnSpc>
            </a:pPr>
            <a:r>
              <a:rPr lang="en-GB" sz="2800" dirty="0"/>
              <a:t>Some characteristics of Grid… </a:t>
            </a:r>
          </a:p>
          <a:p>
            <a:pPr lvl="1">
              <a:lnSpc>
                <a:spcPct val="90000"/>
              </a:lnSpc>
            </a:pPr>
            <a:r>
              <a:rPr lang="en-GB" sz="2400" dirty="0"/>
              <a:t>numerous</a:t>
            </a:r>
          </a:p>
          <a:p>
            <a:pPr lvl="1">
              <a:lnSpc>
                <a:spcPct val="90000"/>
              </a:lnSpc>
            </a:pPr>
            <a:r>
              <a:rPr lang="en-GB" sz="2400" dirty="0"/>
              <a:t>owned and managed by different, multiple organisations and individuals.</a:t>
            </a:r>
          </a:p>
          <a:p>
            <a:pPr lvl="1">
              <a:lnSpc>
                <a:spcPct val="90000"/>
              </a:lnSpc>
            </a:pPr>
            <a:r>
              <a:rPr lang="en-GB" sz="2400" dirty="0"/>
              <a:t>have different security requirements and policies</a:t>
            </a:r>
          </a:p>
          <a:p>
            <a:pPr lvl="1">
              <a:lnSpc>
                <a:spcPct val="90000"/>
              </a:lnSpc>
            </a:pPr>
            <a:r>
              <a:rPr lang="en-GB" sz="2400" dirty="0"/>
              <a:t>heterogeneous</a:t>
            </a:r>
          </a:p>
          <a:p>
            <a:pPr lvl="1">
              <a:lnSpc>
                <a:spcPct val="90000"/>
              </a:lnSpc>
            </a:pPr>
            <a:r>
              <a:rPr lang="en-GB" sz="2400" dirty="0"/>
              <a:t>connected by heterogeneous, multilevel networks</a:t>
            </a:r>
          </a:p>
          <a:p>
            <a:pPr lvl="1">
              <a:lnSpc>
                <a:spcPct val="90000"/>
              </a:lnSpc>
            </a:pPr>
            <a:r>
              <a:rPr lang="en-GB" sz="2400" dirty="0"/>
              <a:t>have different resource management policies</a:t>
            </a:r>
          </a:p>
          <a:p>
            <a:pPr lvl="1">
              <a:lnSpc>
                <a:spcPct val="90000"/>
              </a:lnSpc>
            </a:pPr>
            <a:r>
              <a:rPr lang="en-GB" sz="2400" dirty="0"/>
              <a:t>Likely to be geographically separated</a:t>
            </a:r>
          </a:p>
          <a:p>
            <a:endParaRPr lang="en-US" dirty="0"/>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marL="0" indent="0">
              <a:buNone/>
            </a:pPr>
            <a:endParaRPr lang="en-US" dirty="0"/>
          </a:p>
        </p:txBody>
      </p:sp>
    </p:spTree>
    <p:extLst>
      <p:ext uri="{BB962C8B-B14F-4D97-AF65-F5344CB8AC3E}">
        <p14:creationId xmlns:p14="http://schemas.microsoft.com/office/powerpoint/2010/main" val="1549798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Computing </a:t>
            </a:r>
          </a:p>
        </p:txBody>
      </p:sp>
      <p:sp>
        <p:nvSpPr>
          <p:cNvPr id="3" name="Content Placeholder 2"/>
          <p:cNvSpPr>
            <a:spLocks noGrp="1"/>
          </p:cNvSpPr>
          <p:nvPr>
            <p:ph idx="1"/>
          </p:nvPr>
        </p:nvSpPr>
        <p:spPr>
          <a:xfrm>
            <a:off x="457200" y="1600200"/>
            <a:ext cx="8382000" cy="4953000"/>
          </a:xfrm>
        </p:spPr>
        <p:txBody>
          <a:bodyPr>
            <a:normAutofit fontScale="92500" lnSpcReduction="10000"/>
          </a:bodyPr>
          <a:lstStyle/>
          <a:p>
            <a:pPr algn="just">
              <a:lnSpc>
                <a:spcPct val="150000"/>
              </a:lnSpc>
            </a:pPr>
            <a:r>
              <a:rPr lang="en-US" dirty="0"/>
              <a:t>In utility computing environments, users assign a  “utility” value to their jobs, where utility is a fixed or time-varying valuation that captures various </a:t>
            </a:r>
            <a:r>
              <a:rPr lang="en-US" dirty="0" err="1"/>
              <a:t>QoS</a:t>
            </a:r>
            <a:r>
              <a:rPr lang="en-US" dirty="0"/>
              <a:t>  constraints  (deadline,  importance,  satisfaction).  </a:t>
            </a:r>
          </a:p>
          <a:p>
            <a:pPr algn="just">
              <a:lnSpc>
                <a:spcPct val="150000"/>
              </a:lnSpc>
            </a:pPr>
            <a:r>
              <a:rPr lang="en-US" dirty="0"/>
              <a:t>The  valuation  is  the  amount they are </a:t>
            </a:r>
            <a:r>
              <a:rPr lang="en-US" b="1" dirty="0"/>
              <a:t>willing to pay a service </a:t>
            </a:r>
            <a:r>
              <a:rPr lang="en-US" dirty="0"/>
              <a:t>provider to satisfy their demands. </a:t>
            </a:r>
          </a:p>
          <a:p>
            <a:pPr algn="just">
              <a:lnSpc>
                <a:spcPct val="150000"/>
              </a:lnSpc>
            </a:pPr>
            <a:r>
              <a:rPr lang="en-US" dirty="0"/>
              <a:t>Utility computing is a computing business model in which the </a:t>
            </a:r>
            <a:r>
              <a:rPr lang="en-US" b="1" dirty="0"/>
              <a:t>provider owns, operates and manages the computing infrastructure and resources</a:t>
            </a:r>
            <a:r>
              <a:rPr lang="en-US" dirty="0"/>
              <a:t>, and the subscribers accesses it as and when required </a:t>
            </a:r>
            <a:r>
              <a:rPr lang="en-US" b="1" dirty="0"/>
              <a:t>on a rental or metered basis.</a:t>
            </a:r>
          </a:p>
        </p:txBody>
      </p:sp>
    </p:spTree>
    <p:extLst>
      <p:ext uri="{BB962C8B-B14F-4D97-AF65-F5344CB8AC3E}">
        <p14:creationId xmlns:p14="http://schemas.microsoft.com/office/powerpoint/2010/main" val="4170332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44499"/>
          </a:xfrm>
        </p:spPr>
        <p:txBody>
          <a:bodyPr>
            <a:normAutofit fontScale="90000"/>
          </a:bodyPr>
          <a:lstStyle/>
          <a:p>
            <a:r>
              <a:rPr lang="en-US" dirty="0"/>
              <a:t>Hardware Virtualization </a:t>
            </a:r>
          </a:p>
        </p:txBody>
      </p:sp>
      <p:sp>
        <p:nvSpPr>
          <p:cNvPr id="3" name="Content Placeholder 2"/>
          <p:cNvSpPr>
            <a:spLocks noGrp="1"/>
          </p:cNvSpPr>
          <p:nvPr>
            <p:ph idx="1"/>
          </p:nvPr>
        </p:nvSpPr>
        <p:spPr>
          <a:xfrm>
            <a:off x="457200" y="693831"/>
            <a:ext cx="8229600" cy="2590800"/>
          </a:xfrm>
        </p:spPr>
        <p:txBody>
          <a:bodyPr>
            <a:normAutofit fontScale="25000" lnSpcReduction="20000"/>
          </a:bodyPr>
          <a:lstStyle/>
          <a:p>
            <a:pPr algn="just">
              <a:lnSpc>
                <a:spcPct val="170000"/>
              </a:lnSpc>
            </a:pPr>
            <a:r>
              <a:rPr lang="en-US" sz="7200" dirty="0"/>
              <a:t>Cloud  computing  services  are  usually  backed  by  large-scale  data  centers composed of thousands of computers. </a:t>
            </a:r>
          </a:p>
          <a:p>
            <a:pPr algn="just">
              <a:lnSpc>
                <a:spcPct val="170000"/>
              </a:lnSpc>
            </a:pPr>
            <a:r>
              <a:rPr lang="en-US" sz="7200" dirty="0"/>
              <a:t>Such data centers are built to serve many users and host many disparate applications. </a:t>
            </a:r>
          </a:p>
          <a:p>
            <a:pPr algn="just">
              <a:lnSpc>
                <a:spcPct val="170000"/>
              </a:lnSpc>
            </a:pPr>
            <a:r>
              <a:rPr lang="en-US" sz="7200" dirty="0"/>
              <a:t>For this purpose, </a:t>
            </a:r>
            <a:r>
              <a:rPr lang="en-US" sz="7200" dirty="0">
                <a:solidFill>
                  <a:srgbClr val="FF0000"/>
                </a:solidFill>
              </a:rPr>
              <a:t>hardware virtualization can be considered </a:t>
            </a:r>
            <a:r>
              <a:rPr lang="en-US" sz="7200" dirty="0"/>
              <a:t>as a perfect fit to overcome most </a:t>
            </a:r>
            <a:r>
              <a:rPr lang="en-US" sz="7200" dirty="0">
                <a:solidFill>
                  <a:srgbClr val="FF0000"/>
                </a:solidFill>
              </a:rPr>
              <a:t>operational issues of data center building and maintenance</a:t>
            </a:r>
            <a:r>
              <a:rPr lang="en-US" sz="7200" dirty="0"/>
              <a:t>. </a:t>
            </a:r>
          </a:p>
          <a:p>
            <a:pPr algn="just">
              <a:lnSpc>
                <a:spcPct val="170000"/>
              </a:lnSpc>
            </a:pPr>
            <a:r>
              <a:rPr lang="en-US" sz="7200" dirty="0"/>
              <a:t>Virtualization enhances :sharing and utilization of computer systems </a:t>
            </a:r>
          </a:p>
          <a:p>
            <a:pPr marL="0" indent="0" algn="just">
              <a:lnSpc>
                <a:spcPct val="170000"/>
              </a:lnSpc>
              <a:buNone/>
            </a:pPr>
            <a:r>
              <a:rPr lang="en-US" sz="5600" dirty="0"/>
              <a:t> </a:t>
            </a:r>
          </a:p>
          <a:p>
            <a:pPr marL="0" indent="0">
              <a:buNone/>
            </a:pP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4495800" y="426284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821237"/>
            <a:ext cx="2620963" cy="2036763"/>
          </a:xfrm>
          <a:prstGeom prst="rect">
            <a:avLst/>
          </a:prstGeom>
          <a:noFill/>
          <a:ln w="9525">
            <a:noFill/>
            <a:miter lim="800000"/>
            <a:headEnd/>
            <a:tailEnd/>
          </a:ln>
          <a:effectLst/>
        </p:spPr>
      </p:pic>
      <p:sp>
        <p:nvSpPr>
          <p:cNvPr id="6" name="Rounded Rectangle 5"/>
          <p:cNvSpPr/>
          <p:nvPr/>
        </p:nvSpPr>
        <p:spPr bwMode="auto">
          <a:xfrm>
            <a:off x="449580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9426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0" y="38100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extLst>
      <p:ext uri="{BB962C8B-B14F-4D97-AF65-F5344CB8AC3E}">
        <p14:creationId xmlns:p14="http://schemas.microsoft.com/office/powerpoint/2010/main" val="37641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fontScale="92500"/>
          </a:bodyPr>
          <a:lstStyle/>
          <a:p>
            <a:r>
              <a:rPr lang="en-US" dirty="0"/>
              <a:t>H/w virtualization allows running multiple OS and a s/w stacks on a single physical platform</a:t>
            </a:r>
          </a:p>
          <a:p>
            <a:pPr marL="0" indent="0">
              <a:buNone/>
            </a:pPr>
            <a:endParaRPr lang="en-US" dirty="0"/>
          </a:p>
          <a:p>
            <a:r>
              <a:rPr lang="en-US" dirty="0"/>
              <a:t>VMM (virtual machine monitor) also called hypervisor mediates access to physical hardware presenting each guest OS a VM</a:t>
            </a:r>
          </a:p>
          <a:p>
            <a:pPr marL="0" indent="0">
              <a:buNone/>
            </a:pPr>
            <a:endParaRPr lang="en-US" dirty="0"/>
          </a:p>
          <a:p>
            <a:r>
              <a:rPr lang="en-US" dirty="0"/>
              <a:t>A number of VMM platforms like VMWare, </a:t>
            </a:r>
            <a:r>
              <a:rPr lang="en-US" dirty="0" err="1"/>
              <a:t>Xen</a:t>
            </a:r>
            <a:r>
              <a:rPr lang="en-US" dirty="0"/>
              <a:t>….  that are the basis of many utility or cloud computing environments. </a:t>
            </a:r>
          </a:p>
          <a:p>
            <a:endParaRPr lang="en-US" dirty="0"/>
          </a:p>
          <a:p>
            <a:r>
              <a:rPr lang="en-US" dirty="0"/>
              <a:t>Benefits</a:t>
            </a:r>
          </a:p>
          <a:p>
            <a:pPr>
              <a:buFont typeface="Wingdings" panose="05000000000000000000" pitchFamily="2" charset="2"/>
              <a:buChar char="à"/>
            </a:pPr>
            <a:r>
              <a:rPr lang="en-US" dirty="0">
                <a:sym typeface="Wingdings" panose="05000000000000000000" pitchFamily="2" charset="2"/>
              </a:rPr>
              <a:t>Sharing and utilization</a:t>
            </a:r>
          </a:p>
          <a:p>
            <a:pPr>
              <a:buFont typeface="Wingdings" panose="05000000000000000000" pitchFamily="2" charset="2"/>
              <a:buChar char="à"/>
            </a:pPr>
            <a:r>
              <a:rPr lang="en-US" dirty="0">
                <a:sym typeface="Wingdings" panose="05000000000000000000" pitchFamily="2" charset="2"/>
              </a:rPr>
              <a:t>Better manageability</a:t>
            </a:r>
          </a:p>
          <a:p>
            <a:pPr>
              <a:buFont typeface="Wingdings" panose="05000000000000000000" pitchFamily="2" charset="2"/>
              <a:buChar char="à"/>
            </a:pPr>
            <a:r>
              <a:rPr lang="en-US" dirty="0">
                <a:sym typeface="Wingdings" panose="05000000000000000000" pitchFamily="2" charset="2"/>
              </a:rPr>
              <a:t>Higher reliability</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a:buFont typeface="Wingdings" panose="05000000000000000000" pitchFamily="2" charset="2"/>
              <a:buChar char="à"/>
            </a:pPr>
            <a:endParaRPr lang="en-US" dirty="0"/>
          </a:p>
        </p:txBody>
      </p:sp>
    </p:spTree>
    <p:extLst>
      <p:ext uri="{BB962C8B-B14F-4D97-AF65-F5344CB8AC3E}">
        <p14:creationId xmlns:p14="http://schemas.microsoft.com/office/powerpoint/2010/main" val="4049838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endParaRPr lang="en-US" dirty="0"/>
          </a:p>
          <a:p>
            <a:pPr marL="0" indent="0">
              <a:buNone/>
            </a:pPr>
            <a:r>
              <a:rPr lang="en-US" dirty="0"/>
              <a:t>Three basic capabilities regarding management of workload:</a:t>
            </a:r>
          </a:p>
          <a:p>
            <a:pPr marL="0" indent="0">
              <a:buNone/>
            </a:pPr>
            <a:endParaRPr lang="en-US" dirty="0"/>
          </a:p>
          <a:p>
            <a:pPr algn="just"/>
            <a:r>
              <a:rPr lang="en-US" b="1" dirty="0"/>
              <a:t>Workload isolation</a:t>
            </a:r>
            <a:r>
              <a:rPr lang="en-US" dirty="0"/>
              <a:t>-A virtual machine should not be able to read RAM that is in use by another virtual machine.  It also should not be able to access another virtual machine’s disk.</a:t>
            </a:r>
          </a:p>
          <a:p>
            <a:pPr algn="just"/>
            <a:r>
              <a:rPr lang="en-US" b="1" dirty="0"/>
              <a:t>Workload migration</a:t>
            </a:r>
            <a:r>
              <a:rPr lang="en-US" dirty="0"/>
              <a:t>  - encapsulating guest OS system state within VM and allowing it to suspend  or migrate  to different platforms and resumed immediately…( facilitates h/w maintenance, load balancing and disaster recovery).</a:t>
            </a:r>
          </a:p>
          <a:p>
            <a:pPr algn="just"/>
            <a:r>
              <a:rPr lang="en-US" b="1" dirty="0"/>
              <a:t>Workload consolidation </a:t>
            </a:r>
            <a:r>
              <a:rPr lang="en-US" dirty="0"/>
              <a:t>– Consolidation of several individual and   heterogeneous workloads onto a single platform leads to better system utilization.</a:t>
            </a:r>
          </a:p>
          <a:p>
            <a:endParaRPr lang="en-US" dirty="0"/>
          </a:p>
          <a:p>
            <a:pPr marL="0" indent="0">
              <a:buNone/>
            </a:pPr>
            <a:endParaRPr lang="en-US" dirty="0"/>
          </a:p>
        </p:txBody>
      </p:sp>
    </p:spTree>
    <p:extLst>
      <p:ext uri="{BB962C8B-B14F-4D97-AF65-F5344CB8AC3E}">
        <p14:creationId xmlns:p14="http://schemas.microsoft.com/office/powerpoint/2010/main" val="241882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a:t>
            </a:r>
          </a:p>
        </p:txBody>
      </p:sp>
      <p:sp>
        <p:nvSpPr>
          <p:cNvPr id="3" name="Content Placeholder 2"/>
          <p:cNvSpPr>
            <a:spLocks noGrp="1"/>
          </p:cNvSpPr>
          <p:nvPr>
            <p:ph idx="1"/>
          </p:nvPr>
        </p:nvSpPr>
        <p:spPr/>
        <p:txBody>
          <a:bodyPr>
            <a:normAutofit lnSpcReduction="10000"/>
          </a:bodyPr>
          <a:lstStyle/>
          <a:p>
            <a:pPr algn="just"/>
            <a:r>
              <a:rPr lang="en-US" dirty="0"/>
              <a:t>The increasing complexity of computing systems has motivated research on autonomic computing, which seeks to </a:t>
            </a:r>
            <a:r>
              <a:rPr lang="en-US" b="1" dirty="0"/>
              <a:t>improve systems by decreasing human involvement  in  their  operation.  </a:t>
            </a:r>
          </a:p>
          <a:p>
            <a:pPr algn="just"/>
            <a:r>
              <a:rPr lang="en-US" dirty="0"/>
              <a:t>In  other  words,  systems  should  manage themselves, with high-level guidance from humans </a:t>
            </a:r>
          </a:p>
          <a:p>
            <a:pPr marL="0" indent="0" algn="just">
              <a:buNone/>
            </a:pPr>
            <a:endParaRPr lang="en-US" dirty="0"/>
          </a:p>
          <a:p>
            <a:pPr algn="just"/>
            <a:r>
              <a:rPr lang="en-US" dirty="0"/>
              <a:t>Autonomic,  or  self-managing,  systems  rely  on  monitoring  probes  and gauges (</a:t>
            </a:r>
            <a:r>
              <a:rPr lang="en-US" dirty="0">
                <a:solidFill>
                  <a:srgbClr val="FF0000"/>
                </a:solidFill>
              </a:rPr>
              <a:t>sensors</a:t>
            </a:r>
            <a:r>
              <a:rPr lang="en-US" dirty="0"/>
              <a:t>), on an </a:t>
            </a:r>
            <a:r>
              <a:rPr lang="en-US" dirty="0">
                <a:solidFill>
                  <a:srgbClr val="FF0000"/>
                </a:solidFill>
              </a:rPr>
              <a:t>adaptation</a:t>
            </a:r>
            <a:r>
              <a:rPr lang="en-US" dirty="0"/>
              <a:t> engine (autonomic manager) for computing optimizations based on monitoring data, and on </a:t>
            </a:r>
            <a:r>
              <a:rPr lang="en-US" dirty="0">
                <a:solidFill>
                  <a:srgbClr val="FF0000"/>
                </a:solidFill>
              </a:rPr>
              <a:t>effectors</a:t>
            </a:r>
            <a:r>
              <a:rPr lang="en-US" dirty="0"/>
              <a:t> to carry out changes on  the  system</a:t>
            </a:r>
          </a:p>
          <a:p>
            <a:endParaRPr lang="en-US" dirty="0"/>
          </a:p>
        </p:txBody>
      </p:sp>
    </p:spTree>
    <p:extLst>
      <p:ext uri="{BB962C8B-B14F-4D97-AF65-F5344CB8AC3E}">
        <p14:creationId xmlns:p14="http://schemas.microsoft.com/office/powerpoint/2010/main" val="2340394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large data centers of cloud computing providers must be managed in an efficient  way.  In  this  sense,  the  concepts  of  </a:t>
            </a:r>
            <a:r>
              <a:rPr lang="en-US" dirty="0">
                <a:solidFill>
                  <a:srgbClr val="FF0000"/>
                </a:solidFill>
              </a:rPr>
              <a:t>autonomic  computing  </a:t>
            </a:r>
            <a:r>
              <a:rPr lang="en-US" dirty="0"/>
              <a:t>inspire software technologies </a:t>
            </a:r>
            <a:r>
              <a:rPr lang="en-US" dirty="0">
                <a:solidFill>
                  <a:srgbClr val="FF0000"/>
                </a:solidFill>
              </a:rPr>
              <a:t>for data center automation</a:t>
            </a:r>
            <a:r>
              <a:rPr lang="en-US" dirty="0"/>
              <a:t>, which may perform tasks such as: </a:t>
            </a:r>
          </a:p>
          <a:p>
            <a:pPr marL="0" indent="0" algn="just">
              <a:buNone/>
            </a:pPr>
            <a:r>
              <a:rPr lang="en-US" dirty="0">
                <a:sym typeface="Wingdings" panose="05000000000000000000" pitchFamily="2" charset="2"/>
              </a:rPr>
              <a:t></a:t>
            </a:r>
            <a:r>
              <a:rPr lang="en-US" dirty="0"/>
              <a:t>management of service levels of running applications; </a:t>
            </a:r>
            <a:r>
              <a:rPr lang="en-US" dirty="0">
                <a:sym typeface="Wingdings" panose="05000000000000000000" pitchFamily="2" charset="2"/>
              </a:rPr>
              <a:t></a:t>
            </a:r>
            <a:r>
              <a:rPr lang="en-US" dirty="0"/>
              <a:t>management of data  center  capacity;  </a:t>
            </a:r>
          </a:p>
          <a:p>
            <a:pPr marL="0" indent="0" algn="just">
              <a:buNone/>
            </a:pPr>
            <a:r>
              <a:rPr lang="en-US" dirty="0">
                <a:sym typeface="Wingdings" panose="05000000000000000000" pitchFamily="2" charset="2"/>
              </a:rPr>
              <a:t></a:t>
            </a:r>
            <a:r>
              <a:rPr lang="en-US" dirty="0"/>
              <a:t>proactive  disaster  recovery;    </a:t>
            </a:r>
          </a:p>
          <a:p>
            <a:pPr marL="0" indent="0" algn="just">
              <a:buNone/>
            </a:pPr>
            <a:r>
              <a:rPr lang="en-US" dirty="0">
                <a:sym typeface="Wingdings" panose="05000000000000000000" pitchFamily="2" charset="2"/>
              </a:rPr>
              <a:t></a:t>
            </a:r>
            <a:r>
              <a:rPr lang="en-US" dirty="0"/>
              <a:t>automation  of  VM provisioning</a:t>
            </a:r>
          </a:p>
          <a:p>
            <a:pPr marL="0" indent="0">
              <a:buNone/>
            </a:pPr>
            <a:endParaRPr lang="en-US" dirty="0"/>
          </a:p>
        </p:txBody>
      </p:sp>
    </p:spTree>
    <p:extLst>
      <p:ext uri="{BB962C8B-B14F-4D97-AF65-F5344CB8AC3E}">
        <p14:creationId xmlns:p14="http://schemas.microsoft.com/office/powerpoint/2010/main" val="2063448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Build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1824715"/>
            <a:ext cx="8534400" cy="2862322"/>
          </a:xfrm>
          <a:prstGeom prst="rect">
            <a:avLst/>
          </a:prstGeom>
        </p:spPr>
        <p:txBody>
          <a:bodyPr wrap="square">
            <a:spAutoFit/>
          </a:bodyPr>
          <a:lstStyle/>
          <a:p>
            <a:pPr marL="63495" marR="0" lvl="0" algn="just">
              <a:lnSpc>
                <a:spcPct val="125000"/>
              </a:lnSpc>
              <a:spcBef>
                <a:spcPts val="0"/>
              </a:spcBef>
              <a:spcAft>
                <a:spcPts val="0"/>
              </a:spcAft>
            </a:pPr>
            <a:r>
              <a:rPr lang="en-US" b="1" dirty="0"/>
              <a:t>Course outcomes</a:t>
            </a:r>
            <a:r>
              <a:rPr lang="en-US" b="1" dirty="0">
                <a:solidFill>
                  <a:srgbClr val="0D0D0D"/>
                </a:solidFill>
                <a:latin typeface="Times New Roman" pitchFamily="18"/>
                <a:ea typeface="Times New Roman" pitchFamily="18"/>
                <a:cs typeface="Times New Roman" pitchFamily="18"/>
              </a:rPr>
              <a:t>: </a:t>
            </a:r>
            <a:r>
              <a:rPr lang="en-US" dirty="0">
                <a:solidFill>
                  <a:srgbClr val="0D0D0D"/>
                </a:solidFill>
                <a:latin typeface="Times New Roman" pitchFamily="18"/>
                <a:ea typeface="Times New Roman" pitchFamily="18"/>
                <a:cs typeface="Times New Roman" pitchFamily="18"/>
              </a:rPr>
              <a:t>This course will enable students to</a:t>
            </a:r>
            <a:endParaRPr lang="en-US" dirty="0">
              <a:latin typeface="Calibri" pitchFamily="34"/>
              <a:ea typeface="Calibri" pitchFamily="34"/>
              <a:cs typeface="Times New Roman" pitchFamily="18"/>
            </a:endParaRPr>
          </a:p>
          <a:p>
            <a:pPr marL="342900" marR="0" lvl="0" indent="-342900" algn="just">
              <a:lnSpc>
                <a:spcPct val="125000"/>
              </a:lnSpc>
              <a:spcBef>
                <a:spcPts val="0"/>
              </a:spcBef>
              <a:spcAft>
                <a:spcPts val="0"/>
              </a:spcAft>
              <a:buSzPct val="100000"/>
              <a:buFont typeface="Symbol" pitchFamily="18"/>
              <a:buChar char=""/>
              <a:tabLst>
                <a:tab pos="558798" algn="l"/>
              </a:tabLst>
            </a:pPr>
            <a:r>
              <a:rPr lang="en-US" dirty="0">
                <a:solidFill>
                  <a:srgbClr val="0D0D0D"/>
                </a:solidFill>
                <a:latin typeface="Times New Roman" pitchFamily="18"/>
                <a:ea typeface="Symbol" pitchFamily="18"/>
                <a:cs typeface="Times New Roman" pitchFamily="18"/>
              </a:rPr>
              <a:t>	To articulate the building blocks of cloud infrastructure in the current industry scenario</a:t>
            </a:r>
          </a:p>
          <a:p>
            <a:pPr marL="342900" marR="0" lvl="0" indent="-342900" algn="just">
              <a:lnSpc>
                <a:spcPct val="125000"/>
              </a:lnSpc>
              <a:spcBef>
                <a:spcPts val="0"/>
              </a:spcBef>
              <a:spcAft>
                <a:spcPts val="0"/>
              </a:spcAft>
              <a:buSzPct val="100000"/>
              <a:buFont typeface="Symbol" pitchFamily="18"/>
              <a:buChar char=""/>
              <a:tabLst>
                <a:tab pos="558798" algn="l"/>
              </a:tabLst>
            </a:pPr>
            <a:r>
              <a:rPr lang="en-US" dirty="0">
                <a:solidFill>
                  <a:srgbClr val="0D0D0D"/>
                </a:solidFill>
                <a:latin typeface="Times New Roman" pitchFamily="18"/>
                <a:ea typeface="Symbol" pitchFamily="18"/>
                <a:cs typeface="Times New Roman" pitchFamily="18"/>
              </a:rPr>
              <a:t>To identify the design principles of virtualization techniques in cloud resource management</a:t>
            </a:r>
          </a:p>
          <a:p>
            <a:pPr marL="342900" marR="0" lvl="0" indent="-342900" algn="just">
              <a:lnSpc>
                <a:spcPct val="125000"/>
              </a:lnSpc>
              <a:spcBef>
                <a:spcPts val="0"/>
              </a:spcBef>
              <a:spcAft>
                <a:spcPts val="0"/>
              </a:spcAft>
              <a:buSzPct val="100000"/>
              <a:buFont typeface="Symbol" pitchFamily="18"/>
              <a:buChar char=""/>
              <a:tabLst>
                <a:tab pos="558798" algn="l"/>
              </a:tabLst>
            </a:pPr>
            <a:r>
              <a:rPr lang="en-US" dirty="0">
                <a:solidFill>
                  <a:srgbClr val="0D0D0D"/>
                </a:solidFill>
                <a:latin typeface="Times New Roman" pitchFamily="18"/>
                <a:ea typeface="Symbol" pitchFamily="18"/>
                <a:cs typeface="Times New Roman" pitchFamily="18"/>
              </a:rPr>
              <a:t> To design the cloud infrastructure using infrastructure as code.</a:t>
            </a:r>
          </a:p>
          <a:p>
            <a:pPr marL="342900" marR="0" lvl="0" indent="-342900" algn="just">
              <a:lnSpc>
                <a:spcPct val="125000"/>
              </a:lnSpc>
              <a:spcBef>
                <a:spcPts val="0"/>
              </a:spcBef>
              <a:spcAft>
                <a:spcPts val="0"/>
              </a:spcAft>
              <a:buSzPct val="100000"/>
              <a:buFont typeface="Symbol" pitchFamily="18"/>
              <a:buChar char=""/>
              <a:tabLst>
                <a:tab pos="558798" algn="l"/>
              </a:tabLst>
            </a:pPr>
            <a:r>
              <a:rPr lang="en-US" dirty="0">
                <a:solidFill>
                  <a:srgbClr val="0D0D0D"/>
                </a:solidFill>
                <a:latin typeface="Times New Roman" pitchFamily="18"/>
                <a:ea typeface="Symbol" pitchFamily="18"/>
                <a:cs typeface="Times New Roman" pitchFamily="18"/>
              </a:rPr>
              <a:t>To design and development of cloud architectural solution with its detailed </a:t>
            </a:r>
            <a:r>
              <a:rPr lang="en-US">
                <a:solidFill>
                  <a:srgbClr val="0D0D0D"/>
                </a:solidFill>
                <a:latin typeface="Times New Roman" pitchFamily="18"/>
                <a:ea typeface="Symbol" pitchFamily="18"/>
                <a:cs typeface="Times New Roman" pitchFamily="18"/>
              </a:rPr>
              <a:t>monitoring.</a:t>
            </a:r>
          </a:p>
          <a:p>
            <a:pPr marL="342900" marR="0" lvl="0" indent="-342900" algn="just">
              <a:lnSpc>
                <a:spcPct val="125000"/>
              </a:lnSpc>
              <a:spcBef>
                <a:spcPts val="0"/>
              </a:spcBef>
              <a:spcAft>
                <a:spcPts val="0"/>
              </a:spcAft>
              <a:buSzPct val="100000"/>
              <a:buFont typeface="Symbol" pitchFamily="18"/>
              <a:buChar char=""/>
              <a:tabLst>
                <a:tab pos="558798" algn="l"/>
              </a:tabLst>
            </a:pPr>
            <a:r>
              <a:rPr lang="en-US">
                <a:solidFill>
                  <a:srgbClr val="0D0D0D"/>
                </a:solidFill>
                <a:latin typeface="Times New Roman" pitchFamily="18"/>
                <a:ea typeface="Symbol" pitchFamily="18"/>
                <a:cs typeface="Times New Roman" pitchFamily="18"/>
              </a:rPr>
              <a:t> </a:t>
            </a:r>
            <a:r>
              <a:rPr lang="en-US" dirty="0">
                <a:solidFill>
                  <a:srgbClr val="0D0D0D"/>
                </a:solidFill>
                <a:latin typeface="Times New Roman" pitchFamily="18"/>
                <a:ea typeface="Symbol" pitchFamily="18"/>
                <a:cs typeface="Times New Roman" pitchFamily="18"/>
              </a:rPr>
              <a:t>To identify and analyze the cloud Infrastructure Security and compliances</a:t>
            </a:r>
          </a:p>
        </p:txBody>
      </p:sp>
    </p:spTree>
    <p:extLst>
      <p:ext uri="{BB962C8B-B14F-4D97-AF65-F5344CB8AC3E}">
        <p14:creationId xmlns:p14="http://schemas.microsoft.com/office/powerpoint/2010/main" val="2712217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1406" y="228600"/>
            <a:ext cx="750122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build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 like your new house to have. But that is a hard work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a:t>
            </a:r>
            <a:r>
              <a:rPr lang="en-US" u="sng" dirty="0"/>
              <a:t>rent some virtualized infrastructure </a:t>
            </a:r>
            <a:r>
              <a:rPr lang="en-US" dirty="0"/>
              <a:t>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a:t>
            </a:r>
            <a:r>
              <a:rPr lang="en-US" u="sng" dirty="0"/>
              <a:t>directly develop your IT system through one cloud platform</a:t>
            </a:r>
            <a:r>
              <a:rPr lang="en-US" dirty="0"/>
              <a:t>,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a:t>
            </a:r>
            <a:r>
              <a:rPr lang="en-US" u="sng" dirty="0"/>
              <a:t>use some existing IT system solutions, which were provided by some cloud application service provider</a:t>
            </a:r>
            <a:r>
              <a:rPr lang="en-US" dirty="0"/>
              <a:t>,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3" name="Content Placeholder 2"/>
          <p:cNvSpPr>
            <a:spLocks noGrp="1"/>
          </p:cNvSpPr>
          <p:nvPr>
            <p:ph idx="1"/>
          </p:nvPr>
        </p:nvSpPr>
        <p:spPr/>
        <p:txBody>
          <a:bodyPr/>
          <a:lstStyle/>
          <a:p>
            <a:r>
              <a:rPr lang="en-US" dirty="0"/>
              <a:t>Infrastructure as a Service (</a:t>
            </a:r>
            <a:r>
              <a:rPr lang="en-US" dirty="0" err="1"/>
              <a:t>IaaS</a:t>
            </a:r>
            <a:r>
              <a:rPr lang="en-US" dirty="0"/>
              <a:t>): hardware is provided by an external provider and managed for the customers</a:t>
            </a:r>
          </a:p>
          <a:p>
            <a:endParaRPr lang="en-US" dirty="0"/>
          </a:p>
          <a:p>
            <a:r>
              <a:rPr lang="en-US" dirty="0"/>
              <a:t>Platform as a Service (</a:t>
            </a:r>
            <a:r>
              <a:rPr lang="en-US" dirty="0" err="1"/>
              <a:t>PaaS</a:t>
            </a:r>
            <a:r>
              <a:rPr lang="en-US" dirty="0"/>
              <a:t>): in addition to hardware, your operating system layer is managed …..</a:t>
            </a:r>
          </a:p>
          <a:p>
            <a:endParaRPr lang="en-US" dirty="0"/>
          </a:p>
          <a:p>
            <a:r>
              <a:rPr lang="en-US" dirty="0"/>
              <a:t>Software as a Service (</a:t>
            </a:r>
            <a:r>
              <a:rPr lang="en-US" dirty="0" err="1"/>
              <a:t>SaaS</a:t>
            </a:r>
            <a:r>
              <a:rPr lang="en-US" dirty="0"/>
              <a:t>): further to the above, an application layer is provided and managed for you</a:t>
            </a:r>
          </a:p>
        </p:txBody>
      </p:sp>
    </p:spTree>
    <p:extLst>
      <p:ext uri="{BB962C8B-B14F-4D97-AF65-F5344CB8AC3E}">
        <p14:creationId xmlns:p14="http://schemas.microsoft.com/office/powerpoint/2010/main" val="2607853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868362"/>
          </a:xfrm>
        </p:spPr>
        <p:txBody>
          <a:bodyPr/>
          <a:lstStyle/>
          <a:p>
            <a:r>
              <a:rPr lang="en-US" dirty="0"/>
              <a:t>Infrastructure  as a Service</a:t>
            </a:r>
          </a:p>
        </p:txBody>
      </p:sp>
      <p:sp>
        <p:nvSpPr>
          <p:cNvPr id="3" name="Content Placeholder 2"/>
          <p:cNvSpPr>
            <a:spLocks noGrp="1"/>
          </p:cNvSpPr>
          <p:nvPr>
            <p:ph idx="1"/>
          </p:nvPr>
        </p:nvSpPr>
        <p:spPr>
          <a:xfrm>
            <a:off x="381000" y="762000"/>
            <a:ext cx="8229600" cy="6096000"/>
          </a:xfrm>
        </p:spPr>
        <p:txBody>
          <a:bodyPr>
            <a:noAutofit/>
          </a:bodyPr>
          <a:lstStyle/>
          <a:p>
            <a:r>
              <a:rPr lang="en-US" dirty="0"/>
              <a:t>Infrastructure as a Service – </a:t>
            </a:r>
            <a:r>
              <a:rPr lang="en-US" dirty="0" err="1"/>
              <a:t>IaaS</a:t>
            </a:r>
            <a:endParaRPr lang="en-US" dirty="0"/>
          </a:p>
          <a:p>
            <a:pPr lvl="1" algn="just">
              <a:lnSpc>
                <a:spcPct val="150000"/>
              </a:lnSpc>
            </a:pPr>
            <a:r>
              <a:rPr lang="en-US" dirty="0"/>
              <a:t>The capability provided to the consumer is to provision </a:t>
            </a:r>
            <a:r>
              <a:rPr lang="en-US" dirty="0">
                <a:solidFill>
                  <a:srgbClr val="FF0000"/>
                </a:solidFill>
              </a:rPr>
              <a:t>processing</a:t>
            </a:r>
            <a:r>
              <a:rPr lang="en-US" dirty="0"/>
              <a:t>, </a:t>
            </a:r>
            <a:r>
              <a:rPr lang="en-US" dirty="0">
                <a:solidFill>
                  <a:srgbClr val="FF0000"/>
                </a:solidFill>
              </a:rPr>
              <a:t>storage, networks, and other fundamental computing resources </a:t>
            </a:r>
            <a:r>
              <a:rPr lang="en-US" dirty="0"/>
              <a:t>where the consumer is able to deploy and run arbitrary software, which can include operating systems and applications.</a:t>
            </a:r>
          </a:p>
          <a:p>
            <a:pPr lvl="1" algn="just">
              <a:lnSpc>
                <a:spcPct val="150000"/>
              </a:lnSpc>
            </a:pPr>
            <a:r>
              <a:rPr lang="en-US" dirty="0"/>
              <a:t>The consumer </a:t>
            </a:r>
            <a:r>
              <a:rPr lang="en-US" dirty="0">
                <a:solidFill>
                  <a:srgbClr val="FF0000"/>
                </a:solidFill>
              </a:rPr>
              <a:t>does not manage or control the underlying cloud infrastructure </a:t>
            </a:r>
            <a:r>
              <a:rPr lang="en-US" dirty="0"/>
              <a:t>but has </a:t>
            </a:r>
            <a:r>
              <a:rPr lang="en-US" dirty="0">
                <a:solidFill>
                  <a:srgbClr val="FF0000"/>
                </a:solidFill>
              </a:rPr>
              <a:t>control over operating systems and  deployed applications</a:t>
            </a:r>
            <a:r>
              <a:rPr lang="en-US" dirty="0"/>
              <a:t>, and possibly limited control of </a:t>
            </a:r>
            <a:r>
              <a:rPr lang="en-US" dirty="0">
                <a:solidFill>
                  <a:srgbClr val="FF0000"/>
                </a:solidFill>
              </a:rPr>
              <a:t>networking components </a:t>
            </a:r>
            <a:r>
              <a:rPr lang="en-US" dirty="0"/>
              <a:t>.</a:t>
            </a:r>
          </a:p>
          <a:p>
            <a:pPr lvl="1" algn="just">
              <a:lnSpc>
                <a:spcPct val="150000"/>
              </a:lnSpc>
            </a:pPr>
            <a:r>
              <a:rPr lang="en-US" dirty="0">
                <a:solidFill>
                  <a:schemeClr val="tx1"/>
                </a:solidFill>
              </a:rPr>
              <a:t>The </a:t>
            </a:r>
            <a:r>
              <a:rPr lang="en-US" dirty="0">
                <a:solidFill>
                  <a:schemeClr val="tx1"/>
                </a:solidFill>
                <a:hlinkClick r:id="rId3"/>
              </a:rPr>
              <a:t>cloud computing service provider</a:t>
            </a:r>
            <a:r>
              <a:rPr lang="en-US" dirty="0">
                <a:solidFill>
                  <a:schemeClr val="tx1"/>
                </a:solidFill>
              </a:rPr>
              <a:t> manages the infrastructure, - customers - install, configure and manage their own software like —operating systems, middleware and applications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pPr marL="0" indent="0">
              <a:buNone/>
            </a:pPr>
            <a:r>
              <a:rPr lang="en-US" dirty="0"/>
              <a:t>Examples :</a:t>
            </a:r>
          </a:p>
          <a:p>
            <a:pPr algn="just">
              <a:lnSpc>
                <a:spcPct val="150000"/>
              </a:lnSpc>
            </a:pPr>
            <a:r>
              <a:rPr lang="en-US" dirty="0"/>
              <a:t>Amazon EC2 - Amazon Elastic Compute Cloud (EC2) - allowing users to rent virtual computers on which to run their own computer applications.</a:t>
            </a:r>
          </a:p>
          <a:p>
            <a:pPr algn="just">
              <a:lnSpc>
                <a:spcPct val="150000"/>
              </a:lnSpc>
            </a:pPr>
            <a:r>
              <a:rPr lang="en-US" dirty="0" err="1"/>
              <a:t>OpenNebula</a:t>
            </a:r>
            <a:r>
              <a:rPr lang="en-US" dirty="0"/>
              <a:t> - </a:t>
            </a:r>
            <a:r>
              <a:rPr lang="en-US" dirty="0" err="1"/>
              <a:t>OpenNebula</a:t>
            </a:r>
            <a:r>
              <a:rPr lang="en-US" dirty="0"/>
              <a:t> is a cloud computing platform for managing heterogeneous distributed data center infrastructures</a:t>
            </a:r>
          </a:p>
          <a:p>
            <a:pPr algn="just">
              <a:lnSpc>
                <a:spcPct val="150000"/>
              </a:lnSpc>
            </a:pPr>
            <a:r>
              <a:rPr lang="en-US" dirty="0"/>
              <a:t> Amazon Web Services (AWS) and </a:t>
            </a:r>
          </a:p>
          <a:p>
            <a:pPr algn="just">
              <a:lnSpc>
                <a:spcPct val="150000"/>
              </a:lnSpc>
            </a:pPr>
            <a:r>
              <a:rPr lang="en-US" dirty="0"/>
              <a:t>Google Cloud Platform (GCP) are examples of independent IaaS providers</a:t>
            </a:r>
          </a:p>
          <a:p>
            <a:pPr algn="just"/>
            <a:endParaRPr lang="en-US" dirty="0"/>
          </a:p>
        </p:txBody>
      </p:sp>
    </p:spTree>
    <p:extLst>
      <p:ext uri="{BB962C8B-B14F-4D97-AF65-F5344CB8AC3E}">
        <p14:creationId xmlns:p14="http://schemas.microsoft.com/office/powerpoint/2010/main" val="925760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886700" cy="534521"/>
          </a:xfrm>
        </p:spPr>
        <p:txBody>
          <a:bodyPr>
            <a:noAutofit/>
          </a:bodyPr>
          <a:lstStyle/>
          <a:p>
            <a:pPr lvl="0"/>
            <a:r>
              <a:rPr lang="en-US" sz="2400" dirty="0">
                <a:solidFill>
                  <a:srgbClr val="C00000"/>
                </a:solidFill>
              </a:rPr>
              <a:t>INTRODUCTION TO CLOUD COMPUTING</a:t>
            </a:r>
          </a:p>
        </p:txBody>
      </p:sp>
      <p:sp>
        <p:nvSpPr>
          <p:cNvPr id="3" name="Content Placeholder 2"/>
          <p:cNvSpPr>
            <a:spLocks noGrp="1"/>
          </p:cNvSpPr>
          <p:nvPr>
            <p:ph idx="1"/>
          </p:nvPr>
        </p:nvSpPr>
        <p:spPr>
          <a:xfrm>
            <a:off x="152400" y="686921"/>
            <a:ext cx="8839200" cy="6018679"/>
          </a:xfrm>
        </p:spPr>
        <p:txBody>
          <a:bodyPr>
            <a:normAutofit fontScale="25000" lnSpcReduction="20000"/>
          </a:bodyPr>
          <a:lstStyle/>
          <a:p>
            <a:endParaRPr lang="en-US" dirty="0"/>
          </a:p>
          <a:p>
            <a:pPr marL="0" indent="0">
              <a:lnSpc>
                <a:spcPct val="160000"/>
              </a:lnSpc>
              <a:buNone/>
            </a:pPr>
            <a:r>
              <a:rPr lang="en-US" sz="7200" dirty="0">
                <a:sym typeface="Wingdings" panose="05000000000000000000" pitchFamily="2" charset="2"/>
              </a:rPr>
              <a:t>1.1 Cloud Computing in a Nutshell </a:t>
            </a:r>
          </a:p>
          <a:p>
            <a:pPr marL="0" indent="0">
              <a:lnSpc>
                <a:spcPct val="160000"/>
              </a:lnSpc>
              <a:buNone/>
            </a:pPr>
            <a:r>
              <a:rPr lang="en-US" sz="7200" dirty="0">
                <a:sym typeface="Wingdings" panose="05000000000000000000" pitchFamily="2" charset="2"/>
              </a:rPr>
              <a:t>1.2 Roots of Cloud Computing </a:t>
            </a:r>
          </a:p>
          <a:p>
            <a:pPr marL="0" indent="0">
              <a:lnSpc>
                <a:spcPct val="160000"/>
              </a:lnSpc>
              <a:buNone/>
            </a:pPr>
            <a:r>
              <a:rPr lang="en-US" sz="7200" dirty="0">
                <a:sym typeface="Wingdings" panose="05000000000000000000" pitchFamily="2" charset="2"/>
              </a:rPr>
              <a:t>	1.2.1 Mainframe to clouds , </a:t>
            </a:r>
          </a:p>
          <a:p>
            <a:pPr marL="0" indent="0">
              <a:lnSpc>
                <a:spcPct val="160000"/>
              </a:lnSpc>
              <a:buNone/>
            </a:pPr>
            <a:r>
              <a:rPr lang="en-US" sz="7200" dirty="0">
                <a:sym typeface="Wingdings" panose="05000000000000000000" pitchFamily="2" charset="2"/>
              </a:rPr>
              <a:t>	1.2.2 SOA, Web Services, </a:t>
            </a:r>
            <a:r>
              <a:rPr lang="en-US" sz="7200" dirty="0" err="1">
                <a:sym typeface="Wingdings" panose="05000000000000000000" pitchFamily="2" charset="2"/>
              </a:rPr>
              <a:t>Mashups</a:t>
            </a:r>
            <a:endParaRPr lang="en-US" sz="7200" dirty="0">
              <a:sym typeface="Wingdings" panose="05000000000000000000" pitchFamily="2" charset="2"/>
            </a:endParaRPr>
          </a:p>
          <a:p>
            <a:pPr marL="0" indent="0">
              <a:lnSpc>
                <a:spcPct val="160000"/>
              </a:lnSpc>
              <a:buNone/>
            </a:pPr>
            <a:r>
              <a:rPr lang="en-US" sz="7200" dirty="0">
                <a:sym typeface="Wingdings" panose="05000000000000000000" pitchFamily="2" charset="2"/>
              </a:rPr>
              <a:t>	1.2.3 Grid Computing</a:t>
            </a:r>
          </a:p>
          <a:p>
            <a:pPr marL="0" indent="0">
              <a:lnSpc>
                <a:spcPct val="160000"/>
              </a:lnSpc>
              <a:buNone/>
            </a:pPr>
            <a:r>
              <a:rPr lang="en-US" sz="7200" dirty="0">
                <a:sym typeface="Wingdings" panose="05000000000000000000" pitchFamily="2" charset="2"/>
              </a:rPr>
              <a:t>	1.2.4 Utility Computing</a:t>
            </a:r>
          </a:p>
          <a:p>
            <a:pPr marL="0" indent="0">
              <a:lnSpc>
                <a:spcPct val="160000"/>
              </a:lnSpc>
              <a:buNone/>
            </a:pPr>
            <a:r>
              <a:rPr lang="en-US" sz="7200" dirty="0">
                <a:sym typeface="Wingdings" panose="05000000000000000000" pitchFamily="2" charset="2"/>
              </a:rPr>
              <a:t>	1.2.5 Hardware Virtualization</a:t>
            </a:r>
          </a:p>
          <a:p>
            <a:pPr marL="0" indent="0">
              <a:lnSpc>
                <a:spcPct val="160000"/>
              </a:lnSpc>
              <a:buNone/>
            </a:pPr>
            <a:r>
              <a:rPr lang="en-US" sz="7200" dirty="0">
                <a:sym typeface="Wingdings" panose="05000000000000000000" pitchFamily="2" charset="2"/>
              </a:rPr>
              <a:t>	1.2.7 Autonomic Computing</a:t>
            </a:r>
          </a:p>
          <a:p>
            <a:pPr marL="0" indent="0">
              <a:lnSpc>
                <a:spcPct val="160000"/>
              </a:lnSpc>
              <a:buNone/>
            </a:pPr>
            <a:r>
              <a:rPr lang="en-US" sz="7200" dirty="0">
                <a:sym typeface="Wingdings" panose="05000000000000000000" pitchFamily="2" charset="2"/>
              </a:rPr>
              <a:t>1.3Layers and Types of Clouds </a:t>
            </a:r>
          </a:p>
          <a:p>
            <a:pPr marL="0" indent="0">
              <a:lnSpc>
                <a:spcPct val="160000"/>
              </a:lnSpc>
              <a:buNone/>
            </a:pPr>
            <a:r>
              <a:rPr lang="en-US" sz="7200" dirty="0">
                <a:sym typeface="Wingdings" panose="05000000000000000000" pitchFamily="2" charset="2"/>
              </a:rPr>
              <a:t>	1.3.1 Infrastructure as Service</a:t>
            </a:r>
          </a:p>
          <a:p>
            <a:pPr marL="0" indent="0">
              <a:lnSpc>
                <a:spcPct val="160000"/>
              </a:lnSpc>
              <a:buNone/>
            </a:pPr>
            <a:r>
              <a:rPr lang="en-US" sz="7200" dirty="0">
                <a:sym typeface="Wingdings" panose="05000000000000000000" pitchFamily="2" charset="2"/>
              </a:rPr>
              <a:t>	1.3.2 Platform as a Service</a:t>
            </a:r>
          </a:p>
          <a:p>
            <a:pPr marL="0" indent="0">
              <a:lnSpc>
                <a:spcPct val="160000"/>
              </a:lnSpc>
              <a:buNone/>
            </a:pPr>
            <a:r>
              <a:rPr lang="en-US" sz="7200" dirty="0">
                <a:sym typeface="Wingdings" panose="05000000000000000000" pitchFamily="2" charset="2"/>
              </a:rPr>
              <a:t>	1.3.3 Software as Service</a:t>
            </a:r>
          </a:p>
          <a:p>
            <a:pPr marL="0" indent="0">
              <a:lnSpc>
                <a:spcPct val="160000"/>
              </a:lnSpc>
              <a:buNone/>
            </a:pPr>
            <a:r>
              <a:rPr lang="en-US" sz="7200" dirty="0">
                <a:sym typeface="Wingdings" panose="05000000000000000000" pitchFamily="2" charset="2"/>
              </a:rPr>
              <a:t>	1.3.4 Deployment Models</a:t>
            </a:r>
          </a:p>
        </p:txBody>
      </p:sp>
    </p:spTree>
    <p:extLst>
      <p:ext uri="{BB962C8B-B14F-4D97-AF65-F5344CB8AC3E}">
        <p14:creationId xmlns:p14="http://schemas.microsoft.com/office/powerpoint/2010/main" val="3782462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70" y="11502"/>
            <a:ext cx="8229600" cy="868362"/>
          </a:xfrm>
        </p:spPr>
        <p:txBody>
          <a:bodyPr/>
          <a:lstStyle/>
          <a:p>
            <a:r>
              <a:rPr lang="en-US" dirty="0"/>
              <a:t>Platform as a Service</a:t>
            </a:r>
          </a:p>
        </p:txBody>
      </p:sp>
      <p:sp>
        <p:nvSpPr>
          <p:cNvPr id="3" name="Content Placeholder 2"/>
          <p:cNvSpPr>
            <a:spLocks noGrp="1"/>
          </p:cNvSpPr>
          <p:nvPr>
            <p:ph idx="1"/>
          </p:nvPr>
        </p:nvSpPr>
        <p:spPr>
          <a:xfrm>
            <a:off x="457200" y="838200"/>
            <a:ext cx="8229600" cy="5867400"/>
          </a:xfrm>
        </p:spPr>
        <p:txBody>
          <a:bodyPr>
            <a:noAutofit/>
          </a:bodyPr>
          <a:lstStyle/>
          <a:p>
            <a:r>
              <a:rPr lang="en-US" dirty="0"/>
              <a:t>Platform as a Service - </a:t>
            </a:r>
            <a:r>
              <a:rPr lang="en-US" dirty="0" err="1"/>
              <a:t>PaaS</a:t>
            </a:r>
            <a:endParaRPr lang="en-US" dirty="0"/>
          </a:p>
          <a:p>
            <a:pPr lvl="1" algn="just">
              <a:lnSpc>
                <a:spcPct val="150000"/>
              </a:lnSpc>
            </a:pPr>
            <a:r>
              <a:rPr lang="en-US" dirty="0"/>
              <a:t>The consumer </a:t>
            </a:r>
            <a:r>
              <a:rPr lang="en-US" dirty="0">
                <a:solidFill>
                  <a:srgbClr val="FF0000"/>
                </a:solidFill>
              </a:rPr>
              <a:t>does not manage or control the underlying cloud infrastructure including network, servers, operating systems, or storage,</a:t>
            </a:r>
            <a:r>
              <a:rPr lang="en-US" dirty="0"/>
              <a:t> but has </a:t>
            </a:r>
            <a:r>
              <a:rPr lang="en-US" dirty="0">
                <a:solidFill>
                  <a:srgbClr val="FF0000"/>
                </a:solidFill>
              </a:rPr>
              <a:t>control over the deployed applications.</a:t>
            </a:r>
          </a:p>
          <a:p>
            <a:pPr marL="457200" lvl="1" indent="0" algn="just">
              <a:lnSpc>
                <a:spcPct val="150000"/>
              </a:lnSpc>
              <a:buNone/>
            </a:pPr>
            <a:endParaRPr lang="en-US" dirty="0">
              <a:solidFill>
                <a:srgbClr val="FF0000"/>
              </a:solidFill>
            </a:endParaRPr>
          </a:p>
          <a:p>
            <a:pPr lvl="1" algn="just">
              <a:lnSpc>
                <a:spcPct val="150000"/>
              </a:lnSpc>
            </a:pPr>
            <a:r>
              <a:rPr lang="en-US" dirty="0"/>
              <a:t> Apart from servers, storage and networking—it also includes </a:t>
            </a:r>
            <a:r>
              <a:rPr lang="en-US" dirty="0">
                <a:solidFill>
                  <a:srgbClr val="FF0000"/>
                </a:solidFill>
              </a:rPr>
              <a:t>middleware, development tools, business intelligence (BI) services, database management systems </a:t>
            </a:r>
            <a:r>
              <a:rPr lang="en-US" dirty="0"/>
              <a:t>and more…</a:t>
            </a:r>
          </a:p>
          <a:p>
            <a:pPr lvl="1" algn="just">
              <a:lnSpc>
                <a:spcPct val="150000"/>
              </a:lnSpc>
            </a:pPr>
            <a:endParaRPr lang="en-US" dirty="0"/>
          </a:p>
          <a:p>
            <a:pPr lvl="1" algn="just">
              <a:lnSpc>
                <a:spcPct val="150000"/>
              </a:lnSpc>
            </a:pPr>
            <a:r>
              <a:rPr lang="en-US" b="1" dirty="0"/>
              <a:t>Can avoid the expense and complexity of buying software licenses</a:t>
            </a:r>
            <a:r>
              <a:rPr lang="en-US" dirty="0"/>
              <a:t>, and managing the underlying application infrastructure and middleware or the development tools and other resources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marL="0" indent="0">
              <a:buNone/>
            </a:pPr>
            <a:r>
              <a:rPr lang="en-US" sz="3500" dirty="0"/>
              <a:t>Examples :</a:t>
            </a:r>
          </a:p>
          <a:p>
            <a:pPr lvl="1" algn="just">
              <a:lnSpc>
                <a:spcPct val="150000"/>
              </a:lnSpc>
            </a:pPr>
            <a:r>
              <a:rPr lang="en-US" sz="2400" dirty="0"/>
              <a:t>Microsoft Windows Azure - </a:t>
            </a:r>
            <a:r>
              <a:rPr lang="en-US" sz="1800" b="1" dirty="0"/>
              <a:t>Microsoft Azure</a:t>
            </a:r>
            <a:r>
              <a:rPr lang="en-US" sz="1800" dirty="0"/>
              <a:t> is a growing collection of cloud services for building, deploying and managing applications through global network of </a:t>
            </a:r>
            <a:r>
              <a:rPr lang="en-US" sz="1800" dirty="0" err="1"/>
              <a:t>datacentres</a:t>
            </a:r>
            <a:r>
              <a:rPr lang="en-US" sz="1800" dirty="0"/>
              <a:t>.</a:t>
            </a:r>
          </a:p>
          <a:p>
            <a:pPr lvl="1" algn="just">
              <a:lnSpc>
                <a:spcPct val="150000"/>
              </a:lnSpc>
            </a:pPr>
            <a:r>
              <a:rPr lang="en-US" sz="2400" dirty="0"/>
              <a:t>Google App Engine- </a:t>
            </a:r>
            <a:r>
              <a:rPr lang="en-US" b="1" dirty="0"/>
              <a:t>Google App Engine</a:t>
            </a:r>
            <a:r>
              <a:rPr lang="en-US" dirty="0"/>
              <a:t> is a fully managed platform that completely abstracts away infrastructure so user can  focus only on code.</a:t>
            </a:r>
          </a:p>
          <a:p>
            <a:pPr lvl="1" algn="just">
              <a:lnSpc>
                <a:spcPct val="150000"/>
              </a:lnSpc>
            </a:pPr>
            <a:r>
              <a:rPr lang="en-US" sz="2400" dirty="0" err="1"/>
              <a:t>Hadoop</a:t>
            </a:r>
            <a:r>
              <a:rPr lang="en-US" sz="2400" dirty="0"/>
              <a:t>- </a:t>
            </a:r>
            <a:r>
              <a:rPr lang="en-US" b="1" dirty="0" err="1"/>
              <a:t>Hadoop</a:t>
            </a:r>
            <a:r>
              <a:rPr lang="en-US" dirty="0"/>
              <a:t> is an open source, Java-based programming framework that supports the processing and storage of extremely large data sets in a distributed computing environment.</a:t>
            </a:r>
          </a:p>
          <a:p>
            <a:pPr>
              <a:lnSpc>
                <a:spcPct val="150000"/>
              </a:lnSpc>
            </a:pPr>
            <a:endParaRPr lang="en-US" sz="2800" dirty="0"/>
          </a:p>
        </p:txBody>
      </p:sp>
    </p:spTree>
    <p:extLst>
      <p:ext uri="{BB962C8B-B14F-4D97-AF65-F5344CB8AC3E}">
        <p14:creationId xmlns:p14="http://schemas.microsoft.com/office/powerpoint/2010/main" val="3646391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460" y="-35913"/>
            <a:ext cx="8229600" cy="868362"/>
          </a:xfrm>
        </p:spPr>
        <p:txBody>
          <a:bodyPr/>
          <a:lstStyle/>
          <a:p>
            <a:r>
              <a:rPr lang="en-US" dirty="0"/>
              <a:t>Software as a Service</a:t>
            </a:r>
          </a:p>
        </p:txBody>
      </p:sp>
      <p:sp>
        <p:nvSpPr>
          <p:cNvPr id="3" name="Content Placeholder 2"/>
          <p:cNvSpPr>
            <a:spLocks noGrp="1"/>
          </p:cNvSpPr>
          <p:nvPr>
            <p:ph idx="1"/>
          </p:nvPr>
        </p:nvSpPr>
        <p:spPr>
          <a:xfrm>
            <a:off x="457200" y="685800"/>
            <a:ext cx="8229600" cy="5638800"/>
          </a:xfrm>
        </p:spPr>
        <p:txBody>
          <a:bodyPr>
            <a:noAutofit/>
          </a:bodyPr>
          <a:lstStyle/>
          <a:p>
            <a:pPr marL="0" indent="0" fontAlgn="base">
              <a:buNone/>
            </a:pPr>
            <a:r>
              <a:rPr lang="en-US" dirty="0"/>
              <a:t>A layer on top on PAAS</a:t>
            </a:r>
          </a:p>
          <a:p>
            <a:pPr algn="just" fontAlgn="base">
              <a:lnSpc>
                <a:spcPct val="150000"/>
              </a:lnSpc>
            </a:pPr>
            <a:r>
              <a:rPr lang="en-US" dirty="0"/>
              <a:t>The capability provided to the consumer is </a:t>
            </a:r>
            <a:r>
              <a:rPr lang="en-US" dirty="0">
                <a:solidFill>
                  <a:srgbClr val="FF0000"/>
                </a:solidFill>
              </a:rPr>
              <a:t>to use the provider’s applications running on a cloud infrastructure</a:t>
            </a:r>
            <a:r>
              <a:rPr lang="en-US" dirty="0"/>
              <a:t>. The applications are accessible from various client devices through a thin client interface such as a web browser (e.g., web-based email). </a:t>
            </a:r>
          </a:p>
          <a:p>
            <a:pPr algn="just" fontAlgn="base">
              <a:lnSpc>
                <a:spcPct val="150000"/>
              </a:lnSpc>
            </a:pPr>
            <a:r>
              <a:rPr lang="en-US" dirty="0"/>
              <a:t>Often referred to as "on-demand software".  </a:t>
            </a:r>
          </a:p>
          <a:p>
            <a:pPr algn="just" fontAlgn="base">
              <a:lnSpc>
                <a:spcPct val="150000"/>
              </a:lnSpc>
            </a:pPr>
            <a:r>
              <a:rPr lang="en-US" dirty="0"/>
              <a:t>Don’t want to worry about the installation, setup and running of the application. Service provider will do that.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lnSpc>
                <a:spcPct val="150000"/>
              </a:lnSpc>
              <a:buNone/>
            </a:pPr>
            <a:r>
              <a:rPr lang="en-US" dirty="0"/>
              <a:t>Examples :</a:t>
            </a:r>
          </a:p>
          <a:p>
            <a:pPr lvl="1" algn="just">
              <a:lnSpc>
                <a:spcPct val="150000"/>
              </a:lnSpc>
            </a:pPr>
            <a:r>
              <a:rPr lang="en-US" dirty="0"/>
              <a:t>Google Apps (e.g., Gmail, Google Docs, Google sites, …</a:t>
            </a:r>
            <a:r>
              <a:rPr lang="en-US" dirty="0" err="1"/>
              <a:t>etc</a:t>
            </a:r>
            <a:r>
              <a:rPr lang="en-US" dirty="0"/>
              <a:t>)</a:t>
            </a:r>
          </a:p>
          <a:p>
            <a:pPr lvl="1" algn="just">
              <a:lnSpc>
                <a:spcPct val="150000"/>
              </a:lnSpc>
            </a:pPr>
            <a:r>
              <a:rPr lang="en-US" dirty="0"/>
              <a:t>Google Apps, Microsoft Office 365. </a:t>
            </a:r>
          </a:p>
          <a:p>
            <a:pPr lvl="1" algn="just">
              <a:lnSpc>
                <a:spcPct val="150000"/>
              </a:lnSpc>
            </a:pPr>
            <a:r>
              <a:rPr lang="en-US" sz="2400" dirty="0"/>
              <a:t>Applications like email (Gmail, Yahoo mail </a:t>
            </a:r>
            <a:r>
              <a:rPr lang="en-US" sz="2400" dirty="0" err="1"/>
              <a:t>etc</a:t>
            </a:r>
            <a:r>
              <a:rPr lang="en-US" sz="2400" dirty="0"/>
              <a:t>), Social Networking sites (Facebook </a:t>
            </a:r>
            <a:r>
              <a:rPr lang="en-US" sz="2400" dirty="0" err="1"/>
              <a:t>etc</a:t>
            </a:r>
            <a:r>
              <a:rPr lang="en-US" sz="2400" dirty="0"/>
              <a:t>)</a:t>
            </a:r>
          </a:p>
          <a:p>
            <a:pPr lvl="1"/>
            <a:endParaRPr lang="en-US" sz="2400" dirty="0"/>
          </a:p>
          <a:p>
            <a:pPr marL="457200" lvl="1" indent="0">
              <a:buNone/>
            </a:pPr>
            <a:endParaRPr lang="en-US" sz="2400" dirty="0"/>
          </a:p>
          <a:p>
            <a:endParaRPr lang="en-US" dirty="0"/>
          </a:p>
        </p:txBody>
      </p:sp>
    </p:spTree>
    <p:extLst>
      <p:ext uri="{BB962C8B-B14F-4D97-AF65-F5344CB8AC3E}">
        <p14:creationId xmlns:p14="http://schemas.microsoft.com/office/powerpoint/2010/main" val="1493252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581400" y="3101843"/>
            <a:ext cx="5105400" cy="28274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a:t>
            </a:r>
            <a:r>
              <a:rPr lang="en-US" b="1" dirty="0"/>
              <a:t>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 - because infrastructure costs are spread across all users, thus allowing each individual client to operate on a low-cost</a:t>
            </a:r>
          </a:p>
        </p:txBody>
      </p:sp>
      <p:pic>
        <p:nvPicPr>
          <p:cNvPr id="1026" name="Picture 2"/>
          <p:cNvPicPr>
            <a:picLocks noChangeAspect="1" noChangeArrowheads="1"/>
          </p:cNvPicPr>
          <p:nvPr/>
        </p:nvPicPr>
        <p:blipFill>
          <a:blip r:embed="rId2" cstate="print"/>
          <a:srcRect/>
          <a:stretch>
            <a:fillRect/>
          </a:stretch>
        </p:blipFill>
        <p:spPr bwMode="auto">
          <a:xfrm>
            <a:off x="6248400" y="3581400"/>
            <a:ext cx="2013044" cy="1917738"/>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pPr marL="0" indent="0">
              <a:buNone/>
            </a:pPr>
            <a:r>
              <a:rPr lang="en-US" b="1" dirty="0"/>
              <a:t>Examples </a:t>
            </a:r>
            <a:r>
              <a:rPr lang="en-US" dirty="0"/>
              <a:t>of public clouds include </a:t>
            </a:r>
          </a:p>
          <a:p>
            <a:r>
              <a:rPr lang="en-US" dirty="0"/>
              <a:t>Amazon Elastic Compute Cloud (EC2), </a:t>
            </a:r>
          </a:p>
          <a:p>
            <a:r>
              <a:rPr lang="en-US" dirty="0"/>
              <a:t>IBM’s Blue Cloud, </a:t>
            </a:r>
          </a:p>
          <a:p>
            <a:r>
              <a:rPr lang="en-US" dirty="0"/>
              <a:t>Sun Cloud, </a:t>
            </a:r>
          </a:p>
          <a:p>
            <a:r>
              <a:rPr lang="en-US" dirty="0"/>
              <a:t>Google </a:t>
            </a:r>
            <a:r>
              <a:rPr lang="en-US" dirty="0" err="1"/>
              <a:t>AppEngine</a:t>
            </a:r>
            <a:r>
              <a:rPr lang="en-US" dirty="0"/>
              <a:t> and </a:t>
            </a:r>
          </a:p>
          <a:p>
            <a:r>
              <a:rPr lang="en-US" dirty="0"/>
              <a:t>Windows Azure Services Platform.</a:t>
            </a:r>
          </a:p>
          <a:p>
            <a:r>
              <a:rPr lang="en-US" dirty="0"/>
              <a:t>Most of the </a:t>
            </a:r>
            <a:r>
              <a:rPr lang="en-US" dirty="0" err="1"/>
              <a:t>google</a:t>
            </a:r>
            <a:r>
              <a:rPr lang="en-US" dirty="0"/>
              <a:t> services</a:t>
            </a:r>
          </a:p>
          <a:p>
            <a:r>
              <a:rPr lang="en-US" dirty="0"/>
              <a:t>Gmail, Google Doc, Spreadsheet </a:t>
            </a:r>
          </a:p>
          <a:p>
            <a:pPr marL="0" indent="0" algn="just">
              <a:lnSpc>
                <a:spcPct val="150000"/>
              </a:lnSpc>
              <a:buNone/>
            </a:pPr>
            <a:r>
              <a:rPr lang="en-US" dirty="0"/>
              <a:t>A</a:t>
            </a:r>
            <a:r>
              <a:rPr lang="en-US" sz="2000" dirty="0"/>
              <a:t> </a:t>
            </a:r>
            <a:r>
              <a:rPr lang="en-US" sz="2000" b="1" dirty="0"/>
              <a:t>public cloud</a:t>
            </a:r>
            <a:r>
              <a:rPr lang="en-US" sz="2000" dirty="0"/>
              <a:t> is one based on the standard </a:t>
            </a:r>
            <a:r>
              <a:rPr lang="en-US" sz="2000" dirty="0">
                <a:hlinkClick r:id="rId3"/>
              </a:rPr>
              <a:t>cloud computing</a:t>
            </a:r>
            <a:r>
              <a:rPr lang="en-US" sz="2000" dirty="0"/>
              <a:t> model, in which a service provider makes resources, such as virtual machines (VMs), applications or storage, available to the general public over the internet. Public cloud services </a:t>
            </a:r>
            <a:r>
              <a:rPr lang="en-US" sz="2000" b="1" dirty="0"/>
              <a:t>may be free or offered on a pay-per-usage model.</a:t>
            </a:r>
          </a:p>
        </p:txBody>
      </p:sp>
    </p:spTree>
    <p:extLst>
      <p:ext uri="{BB962C8B-B14F-4D97-AF65-F5344CB8AC3E}">
        <p14:creationId xmlns:p14="http://schemas.microsoft.com/office/powerpoint/2010/main" val="2899292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a:t>
            </a:r>
            <a:r>
              <a:rPr lang="en-US" b="1" dirty="0"/>
              <a:t>operated solely for an organization</a:t>
            </a:r>
            <a:r>
              <a:rPr lang="en-US" dirty="0"/>
              <a:t>. It may be </a:t>
            </a:r>
            <a:r>
              <a:rPr lang="en-US" b="1" dirty="0"/>
              <a:t>managed by the organization or a third party and may exist on premise or off premise.</a:t>
            </a:r>
          </a:p>
          <a:p>
            <a:pPr lvl="1"/>
            <a:r>
              <a:rPr lang="en-US" dirty="0"/>
              <a:t>Also referred to as internal cloud or on-premise cloud, a private cloud intentionally limits access to its </a:t>
            </a:r>
            <a:r>
              <a:rPr lang="en-US" b="1" dirty="0"/>
              <a:t>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3"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886700" cy="534521"/>
          </a:xfrm>
        </p:spPr>
        <p:txBody>
          <a:bodyPr>
            <a:noAutofit/>
          </a:bodyPr>
          <a:lstStyle/>
          <a:p>
            <a:pPr lvl="0"/>
            <a:r>
              <a:rPr lang="en-US" sz="2400" dirty="0">
                <a:solidFill>
                  <a:srgbClr val="C00000"/>
                </a:solidFill>
              </a:rPr>
              <a:t>INTRODUCTION TO CLOUD COMPUTING</a:t>
            </a:r>
          </a:p>
        </p:txBody>
      </p:sp>
      <p:sp>
        <p:nvSpPr>
          <p:cNvPr id="3" name="Content Placeholder 2"/>
          <p:cNvSpPr>
            <a:spLocks noGrp="1"/>
          </p:cNvSpPr>
          <p:nvPr>
            <p:ph idx="1"/>
          </p:nvPr>
        </p:nvSpPr>
        <p:spPr>
          <a:xfrm>
            <a:off x="152400" y="686921"/>
            <a:ext cx="8839200" cy="6018679"/>
          </a:xfrm>
        </p:spPr>
        <p:txBody>
          <a:bodyPr>
            <a:normAutofit/>
          </a:bodyPr>
          <a:lstStyle/>
          <a:p>
            <a:pPr marL="0" indent="0">
              <a:lnSpc>
                <a:spcPct val="160000"/>
              </a:lnSpc>
              <a:buNone/>
            </a:pPr>
            <a:r>
              <a:rPr lang="en-US" sz="1800" dirty="0">
                <a:latin typeface="+mn-lt"/>
                <a:sym typeface="Wingdings" panose="05000000000000000000" pitchFamily="2" charset="2"/>
              </a:rPr>
              <a:t>1.4 Desired Features of a Cloud </a:t>
            </a:r>
          </a:p>
          <a:p>
            <a:pPr marL="0" indent="0">
              <a:lnSpc>
                <a:spcPct val="160000"/>
              </a:lnSpc>
              <a:buNone/>
            </a:pPr>
            <a:r>
              <a:rPr lang="en-US" sz="1800" dirty="0">
                <a:latin typeface="+mn-lt"/>
                <a:sym typeface="Wingdings" panose="05000000000000000000" pitchFamily="2" charset="2"/>
              </a:rPr>
              <a:t>	</a:t>
            </a:r>
            <a:r>
              <a:rPr lang="en-US" sz="1800" dirty="0">
                <a:sym typeface="Wingdings" panose="05000000000000000000" pitchFamily="2" charset="2"/>
              </a:rPr>
              <a:t> 1.4.1</a:t>
            </a:r>
            <a:r>
              <a:rPr lang="en-US" sz="1800" dirty="0">
                <a:latin typeface="+mn-lt"/>
                <a:sym typeface="Wingdings" panose="05000000000000000000" pitchFamily="2" charset="2"/>
              </a:rPr>
              <a:t> Self Service</a:t>
            </a:r>
          </a:p>
          <a:p>
            <a:pPr marL="0" indent="0">
              <a:lnSpc>
                <a:spcPct val="160000"/>
              </a:lnSpc>
              <a:buNone/>
            </a:pPr>
            <a:r>
              <a:rPr lang="en-US" sz="1800" dirty="0">
                <a:latin typeface="+mn-lt"/>
                <a:sym typeface="Wingdings" panose="05000000000000000000" pitchFamily="2" charset="2"/>
              </a:rPr>
              <a:t>	</a:t>
            </a:r>
            <a:r>
              <a:rPr lang="en-US" sz="1800" dirty="0">
                <a:sym typeface="Wingdings" panose="05000000000000000000" pitchFamily="2" charset="2"/>
              </a:rPr>
              <a:t> 1.4.2 </a:t>
            </a:r>
            <a:r>
              <a:rPr lang="en-US" sz="1800" dirty="0">
                <a:latin typeface="+mn-lt"/>
                <a:sym typeface="Wingdings" panose="05000000000000000000" pitchFamily="2" charset="2"/>
              </a:rPr>
              <a:t>Per Usage Metering </a:t>
            </a:r>
            <a:r>
              <a:rPr lang="en-US" sz="1800">
                <a:latin typeface="+mn-lt"/>
                <a:sym typeface="Wingdings" panose="05000000000000000000" pitchFamily="2" charset="2"/>
              </a:rPr>
              <a:t>and Billing</a:t>
            </a:r>
            <a:endParaRPr lang="en-US" sz="1800" dirty="0">
              <a:latin typeface="+mn-lt"/>
              <a:sym typeface="Wingdings" panose="05000000000000000000" pitchFamily="2" charset="2"/>
            </a:endParaRPr>
          </a:p>
          <a:p>
            <a:pPr marL="0" indent="0">
              <a:lnSpc>
                <a:spcPct val="160000"/>
              </a:lnSpc>
              <a:buNone/>
            </a:pPr>
            <a:r>
              <a:rPr lang="en-US" sz="1800" dirty="0">
                <a:latin typeface="+mn-lt"/>
                <a:sym typeface="Wingdings" panose="05000000000000000000" pitchFamily="2" charset="2"/>
              </a:rPr>
              <a:t>	1.4.3 Elasticity</a:t>
            </a:r>
          </a:p>
          <a:p>
            <a:pPr marL="0" indent="0">
              <a:lnSpc>
                <a:spcPct val="160000"/>
              </a:lnSpc>
              <a:buNone/>
            </a:pPr>
            <a:r>
              <a:rPr lang="en-US" sz="1800" dirty="0">
                <a:latin typeface="+mn-lt"/>
                <a:sym typeface="Wingdings" panose="05000000000000000000" pitchFamily="2" charset="2"/>
              </a:rPr>
              <a:t>	</a:t>
            </a:r>
            <a:r>
              <a:rPr lang="en-US" sz="1800" dirty="0">
                <a:sym typeface="Wingdings" panose="05000000000000000000" pitchFamily="2" charset="2"/>
              </a:rPr>
              <a:t>1.4.4 </a:t>
            </a:r>
            <a:r>
              <a:rPr lang="en-US" sz="1800" dirty="0">
                <a:latin typeface="+mn-lt"/>
                <a:sym typeface="Wingdings" panose="05000000000000000000" pitchFamily="2" charset="2"/>
              </a:rPr>
              <a:t>Customization</a:t>
            </a:r>
          </a:p>
          <a:p>
            <a:pPr>
              <a:lnSpc>
                <a:spcPct val="160000"/>
              </a:lnSpc>
            </a:pPr>
            <a:r>
              <a:rPr lang="en-US" sz="1800" dirty="0">
                <a:latin typeface="+mn-lt"/>
                <a:sym typeface="Wingdings" panose="05000000000000000000" pitchFamily="2" charset="2"/>
              </a:rPr>
              <a:t>Cloud Infrastructure Management </a:t>
            </a:r>
          </a:p>
          <a:p>
            <a:pPr>
              <a:lnSpc>
                <a:spcPct val="160000"/>
              </a:lnSpc>
            </a:pPr>
            <a:r>
              <a:rPr lang="en-US" sz="1800" dirty="0">
                <a:latin typeface="+mn-lt"/>
                <a:sym typeface="Wingdings" panose="05000000000000000000" pitchFamily="2" charset="2"/>
              </a:rPr>
              <a:t> Infrastructure as a Service Providers , Platform as a Service Providers ,Challenges and Risks, public clouds, private clouds, hybrid clouds.</a:t>
            </a:r>
          </a:p>
          <a:p>
            <a:endParaRPr lang="en-US" dirty="0"/>
          </a:p>
        </p:txBody>
      </p:sp>
    </p:spTree>
    <p:extLst>
      <p:ext uri="{BB962C8B-B14F-4D97-AF65-F5344CB8AC3E}">
        <p14:creationId xmlns:p14="http://schemas.microsoft.com/office/powerpoint/2010/main" val="609791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a:t>
            </a:r>
            <a:r>
              <a:rPr lang="en-US" b="1" dirty="0"/>
              <a:t>shared by several organizations and supports a specific community</a:t>
            </a:r>
            <a:r>
              <a:rPr lang="en-US" dirty="0"/>
              <a:t> that has shared concerns (e.g., mission, security requirements, policy, and compliance considerations). </a:t>
            </a:r>
          </a:p>
        </p:txBody>
      </p:sp>
      <p:pic>
        <p:nvPicPr>
          <p:cNvPr id="10244" name="Picture 4" descr="[14.PNG]"/>
          <p:cNvPicPr>
            <a:picLocks noChangeAspect="1" noChangeArrowheads="1"/>
          </p:cNvPicPr>
          <p:nvPr/>
        </p:nvPicPr>
        <p:blipFill>
          <a:blip r:embed="rId3" cstate="print"/>
          <a:srcRect/>
          <a:stretch>
            <a:fillRect/>
          </a:stretch>
        </p:blipFill>
        <p:spPr bwMode="auto">
          <a:xfrm>
            <a:off x="3733800" y="3200400"/>
            <a:ext cx="5295992" cy="3657600"/>
          </a:xfrm>
          <a:prstGeom prst="rect">
            <a:avLst/>
          </a:prstGeom>
          <a:noFill/>
        </p:spPr>
      </p:pic>
      <p:sp>
        <p:nvSpPr>
          <p:cNvPr id="4" name="Rectangle 3"/>
          <p:cNvSpPr/>
          <p:nvPr/>
        </p:nvSpPr>
        <p:spPr>
          <a:xfrm>
            <a:off x="114208" y="3860593"/>
            <a:ext cx="3009992" cy="3139321"/>
          </a:xfrm>
          <a:prstGeom prst="rect">
            <a:avLst/>
          </a:prstGeom>
        </p:spPr>
        <p:txBody>
          <a:bodyPr wrap="square">
            <a:spAutoFit/>
          </a:bodyPr>
          <a:lstStyle/>
          <a:p>
            <a:pPr algn="just"/>
            <a:r>
              <a:rPr lang="en-US" dirty="0">
                <a:solidFill>
                  <a:srgbClr val="333333"/>
                </a:solidFill>
                <a:latin typeface="Open-sans"/>
              </a:rPr>
              <a:t>Community clouds are often designed for businesses and </a:t>
            </a:r>
            <a:r>
              <a:rPr lang="en-US" b="1" dirty="0">
                <a:solidFill>
                  <a:srgbClr val="333333"/>
                </a:solidFill>
                <a:latin typeface="Open-sans"/>
              </a:rPr>
              <a:t>organizations working on joint projects</a:t>
            </a:r>
            <a:r>
              <a:rPr lang="en-US" dirty="0">
                <a:solidFill>
                  <a:srgbClr val="333333"/>
                </a:solidFill>
                <a:latin typeface="Open-sans"/>
              </a:rPr>
              <a:t>, applications, or research, </a:t>
            </a:r>
            <a:r>
              <a:rPr lang="en-US" b="1" dirty="0">
                <a:solidFill>
                  <a:srgbClr val="333333"/>
                </a:solidFill>
                <a:latin typeface="Open-sans"/>
              </a:rPr>
              <a:t>which requires a central cloud computing facility for building, managing and executing such projects</a:t>
            </a:r>
            <a:r>
              <a:rPr lang="en-US" dirty="0">
                <a:solidFill>
                  <a:srgbClr val="333333"/>
                </a:solidFill>
                <a:latin typeface="Open-sans"/>
              </a:rPr>
              <a:t>.</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a:xfrm>
            <a:off x="457200" y="1143000"/>
            <a:ext cx="8229600" cy="4983163"/>
          </a:xfrm>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3" cstate="print"/>
          <a:srcRect/>
          <a:stretch>
            <a:fillRect/>
          </a:stretch>
        </p:blipFill>
        <p:spPr bwMode="auto">
          <a:xfrm>
            <a:off x="5029200" y="3048000"/>
            <a:ext cx="3929763" cy="3657600"/>
          </a:xfrm>
          <a:prstGeom prst="rect">
            <a:avLst/>
          </a:prstGeom>
          <a:noFill/>
        </p:spPr>
      </p:pic>
      <p:sp>
        <p:nvSpPr>
          <p:cNvPr id="4" name="Rectangle 3"/>
          <p:cNvSpPr/>
          <p:nvPr/>
        </p:nvSpPr>
        <p:spPr>
          <a:xfrm>
            <a:off x="457200" y="3971290"/>
            <a:ext cx="4572000" cy="1477328"/>
          </a:xfrm>
          <a:prstGeom prst="rect">
            <a:avLst/>
          </a:prstGeom>
        </p:spPr>
        <p:txBody>
          <a:bodyPr>
            <a:spAutoFit/>
          </a:bodyPr>
          <a:lstStyle/>
          <a:p>
            <a:pPr algn="just"/>
            <a:r>
              <a:rPr lang="en-US" dirty="0">
                <a:solidFill>
                  <a:srgbClr val="373737"/>
                </a:solidFill>
                <a:latin typeface="Helvetica Neue"/>
              </a:rPr>
              <a:t>An example of a hybrid cloud solution is an organization that wants to keep confidential information secured on their private cloud, but make more general, customer-facing content on a public cloud.</a:t>
            </a:r>
            <a:endParaRPr lang="en-US" dirty="0"/>
          </a:p>
        </p:txBody>
      </p:sp>
      <p:sp>
        <p:nvSpPr>
          <p:cNvPr id="5" name="Rectangle 4"/>
          <p:cNvSpPr/>
          <p:nvPr/>
        </p:nvSpPr>
        <p:spPr>
          <a:xfrm>
            <a:off x="433552" y="5469014"/>
            <a:ext cx="4572000" cy="1477328"/>
          </a:xfrm>
          <a:prstGeom prst="rect">
            <a:avLst/>
          </a:prstGeom>
        </p:spPr>
        <p:txBody>
          <a:bodyPr>
            <a:spAutoFit/>
          </a:bodyPr>
          <a:lstStyle/>
          <a:p>
            <a:pPr algn="just"/>
            <a:r>
              <a:rPr lang="en-US" dirty="0">
                <a:solidFill>
                  <a:srgbClr val="6C6C6C"/>
                </a:solidFill>
                <a:latin typeface="Arial" panose="020B0604020202020204" pitchFamily="34" charset="0"/>
              </a:rPr>
              <a:t>Cloud bursting is an application deployment model in which an application runs in a private cloud and burst into a public cloud when the demand for computing capacity spikes.</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t>What is Cloud Computing?</a:t>
            </a: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p>
        </p:txBody>
      </p:sp>
      <p:sp>
        <p:nvSpPr>
          <p:cNvPr id="4" name="Rectangle 3"/>
          <p:cNvSpPr/>
          <p:nvPr/>
        </p:nvSpPr>
        <p:spPr>
          <a:xfrm>
            <a:off x="228600" y="1752600"/>
            <a:ext cx="8458200" cy="5055230"/>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pPr algn="just"/>
            <a:r>
              <a:rPr lang="en-US" sz="2400" b="1" dirty="0">
                <a:solidFill>
                  <a:srgbClr val="000000"/>
                </a:solidFill>
                <a:latin typeface="Calibri" panose="020F0502020204030204" pitchFamily="34" charset="0"/>
              </a:rPr>
              <a:t>Cloud Computing </a:t>
            </a:r>
            <a:r>
              <a:rPr lang="en-US" sz="2400" dirty="0">
                <a:solidFill>
                  <a:srgbClr val="000000"/>
                </a:solidFill>
                <a:latin typeface="Calibri" panose="020F0502020204030204" pitchFamily="34" charset="0"/>
              </a:rPr>
              <a:t>is a general term used to describe a new class of network based computing that takes place over the Internet, </a:t>
            </a:r>
          </a:p>
          <a:p>
            <a:pPr algn="just"/>
            <a:r>
              <a:rPr lang="en-US" sz="2400" dirty="0">
                <a:solidFill>
                  <a:srgbClr val="000000"/>
                </a:solidFill>
                <a:latin typeface="Arial" panose="020B0604020202020204" pitchFamily="34" charset="0"/>
              </a:rPr>
              <a:t>–</a:t>
            </a:r>
            <a:r>
              <a:rPr lang="en-US" sz="2400" dirty="0">
                <a:solidFill>
                  <a:srgbClr val="000000"/>
                </a:solidFill>
                <a:latin typeface="Calibri" panose="020F0502020204030204" pitchFamily="34" charset="0"/>
              </a:rPr>
              <a:t>basically a </a:t>
            </a:r>
            <a:r>
              <a:rPr lang="en-US" sz="2400" b="1" dirty="0">
                <a:solidFill>
                  <a:srgbClr val="000000"/>
                </a:solidFill>
                <a:latin typeface="Calibri" panose="020F0502020204030204" pitchFamily="34" charset="0"/>
              </a:rPr>
              <a:t>step on from Utility Computing</a:t>
            </a:r>
          </a:p>
          <a:p>
            <a:pPr algn="just"/>
            <a:r>
              <a:rPr lang="en-US" sz="2400" dirty="0">
                <a:solidFill>
                  <a:srgbClr val="000000"/>
                </a:solidFill>
                <a:latin typeface="Arial" panose="020B0604020202020204" pitchFamily="34" charset="0"/>
              </a:rPr>
              <a:t>–</a:t>
            </a:r>
            <a:r>
              <a:rPr lang="en-US" sz="2400" dirty="0">
                <a:solidFill>
                  <a:srgbClr val="000000"/>
                </a:solidFill>
                <a:latin typeface="Calibri" panose="020F0502020204030204" pitchFamily="34" charset="0"/>
              </a:rPr>
              <a:t>a collection/group of integrated and networked hardware, software and Internet infrastructure (called a platform).</a:t>
            </a:r>
          </a:p>
          <a:p>
            <a:pPr algn="just"/>
            <a:r>
              <a:rPr lang="en-US" sz="2400" dirty="0">
                <a:solidFill>
                  <a:srgbClr val="000000"/>
                </a:solidFill>
                <a:latin typeface="Arial" panose="020B0604020202020204" pitchFamily="34" charset="0"/>
              </a:rPr>
              <a:t>–</a:t>
            </a:r>
            <a:r>
              <a:rPr lang="en-US" sz="2400" dirty="0">
                <a:solidFill>
                  <a:srgbClr val="000000"/>
                </a:solidFill>
                <a:latin typeface="Calibri" panose="020F0502020204030204" pitchFamily="34" charset="0"/>
              </a:rPr>
              <a:t>Using the Internet for communication and transport provides hardware, software and networking services to clients</a:t>
            </a:r>
          </a:p>
          <a:p>
            <a:r>
              <a:rPr lang="en-US" sz="2400" dirty="0">
                <a:solidFill>
                  <a:srgbClr val="000000"/>
                </a:solidFill>
                <a:latin typeface="Calibri" panose="020F0502020204030204" pitchFamily="34" charset="0"/>
              </a:rPr>
              <a:t>-</a:t>
            </a:r>
            <a:endParaRPr lang="en-US" dirty="0"/>
          </a:p>
          <a:p>
            <a:r>
              <a:rPr lang="en-US" sz="2400" dirty="0"/>
              <a:t>These platforms hide the complexity and details of the underlying infrastructure from users and applications by providing very simple graphical interface or API (Applications Programming Interface).</a:t>
            </a: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76217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
        <p:nvSpPr>
          <p:cNvPr id="5" name="Rectangle 4"/>
          <p:cNvSpPr/>
          <p:nvPr/>
        </p:nvSpPr>
        <p:spPr>
          <a:xfrm>
            <a:off x="2362200" y="476806"/>
            <a:ext cx="6553200" cy="523220"/>
          </a:xfrm>
          <a:prstGeom prst="rect">
            <a:avLst/>
          </a:prstGeom>
        </p:spPr>
        <p:txBody>
          <a:bodyPr wrap="square">
            <a:spAutoFit/>
          </a:bodyPr>
          <a:lstStyle/>
          <a:p>
            <a:r>
              <a:rPr lang="en-US" sz="2800" dirty="0"/>
              <a:t>What is Cloud Computing?</a:t>
            </a:r>
          </a:p>
        </p:txBody>
      </p:sp>
      <p:sp>
        <p:nvSpPr>
          <p:cNvPr id="6" name="Rectangle 5"/>
          <p:cNvSpPr/>
          <p:nvPr/>
        </p:nvSpPr>
        <p:spPr>
          <a:xfrm>
            <a:off x="533400" y="1600200"/>
            <a:ext cx="7848600" cy="3677930"/>
          </a:xfrm>
          <a:prstGeom prst="rect">
            <a:avLst/>
          </a:prstGeom>
        </p:spPr>
        <p:txBody>
          <a:bodyPr wrap="square">
            <a:spAutoFit/>
          </a:bodyPr>
          <a:lstStyle/>
          <a:p>
            <a:endParaRPr lang="en-US" sz="900" dirty="0">
              <a:solidFill>
                <a:srgbClr val="000000"/>
              </a:solidFill>
              <a:latin typeface="Calibri" panose="020F0502020204030204" pitchFamily="34" charset="0"/>
            </a:endParaRPr>
          </a:p>
          <a:p>
            <a:r>
              <a:rPr lang="en-US" sz="2800" dirty="0">
                <a:solidFill>
                  <a:srgbClr val="000000"/>
                </a:solidFill>
                <a:latin typeface="Calibri" panose="020F0502020204030204" pitchFamily="34" charset="0"/>
              </a:rPr>
              <a:t>In addition, the platform provides on demand services, that are always on, anywhere, anytime and any place. </a:t>
            </a:r>
          </a:p>
          <a:p>
            <a:r>
              <a:rPr lang="en-US" sz="2800" dirty="0">
                <a:solidFill>
                  <a:srgbClr val="000000"/>
                </a:solidFill>
                <a:latin typeface="Arial" panose="020B0604020202020204" pitchFamily="34" charset="0"/>
              </a:rPr>
              <a:t>•</a:t>
            </a:r>
            <a:r>
              <a:rPr lang="en-US" sz="2800" dirty="0">
                <a:solidFill>
                  <a:srgbClr val="000000"/>
                </a:solidFill>
                <a:latin typeface="Calibri" panose="020F0502020204030204" pitchFamily="34" charset="0"/>
              </a:rPr>
              <a:t>Pay for use and as needed, elastic</a:t>
            </a:r>
          </a:p>
          <a:p>
            <a:r>
              <a:rPr lang="en-US" sz="2800" dirty="0">
                <a:solidFill>
                  <a:srgbClr val="000000"/>
                </a:solidFill>
                <a:latin typeface="Arial" panose="020B0604020202020204" pitchFamily="34" charset="0"/>
              </a:rPr>
              <a:t>–</a:t>
            </a:r>
            <a:r>
              <a:rPr lang="en-US" sz="2800" dirty="0">
                <a:solidFill>
                  <a:srgbClr val="000000"/>
                </a:solidFill>
                <a:latin typeface="Calibri" panose="020F0502020204030204" pitchFamily="34" charset="0"/>
              </a:rPr>
              <a:t>scale up and down in capacity and functionalities</a:t>
            </a:r>
          </a:p>
          <a:p>
            <a:r>
              <a:rPr lang="en-US" sz="2800" dirty="0">
                <a:solidFill>
                  <a:srgbClr val="000000"/>
                </a:solidFill>
                <a:latin typeface="Arial" panose="020B0604020202020204" pitchFamily="34" charset="0"/>
              </a:rPr>
              <a:t>•</a:t>
            </a:r>
            <a:r>
              <a:rPr lang="en-US" sz="2800" dirty="0">
                <a:solidFill>
                  <a:srgbClr val="000000"/>
                </a:solidFill>
                <a:latin typeface="Calibri" panose="020F0502020204030204" pitchFamily="34" charset="0"/>
              </a:rPr>
              <a:t>The hardware and software services are available to</a:t>
            </a:r>
          </a:p>
          <a:p>
            <a:r>
              <a:rPr lang="en-US" sz="2800" dirty="0">
                <a:solidFill>
                  <a:srgbClr val="000000"/>
                </a:solidFill>
                <a:latin typeface="Arial" panose="020B0604020202020204" pitchFamily="34" charset="0"/>
              </a:rPr>
              <a:t>–</a:t>
            </a:r>
            <a:r>
              <a:rPr lang="en-US" sz="2800" dirty="0">
                <a:solidFill>
                  <a:srgbClr val="000000"/>
                </a:solidFill>
                <a:latin typeface="Calibri" panose="020F0502020204030204" pitchFamily="34" charset="0"/>
              </a:rPr>
              <a:t>general public, enterprises, corporations and businesses markets</a:t>
            </a:r>
          </a:p>
        </p:txBody>
      </p:sp>
    </p:spTree>
    <p:extLst>
      <p:ext uri="{BB962C8B-B14F-4D97-AF65-F5344CB8AC3E}">
        <p14:creationId xmlns:p14="http://schemas.microsoft.com/office/powerpoint/2010/main" val="644583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b="0" i="0" dirty="0"/>
              <a:t>Cloud Summary</a:t>
            </a:r>
            <a:endParaRPr lang="en-US" dirty="0"/>
          </a:p>
        </p:txBody>
      </p:sp>
      <p:sp>
        <p:nvSpPr>
          <p:cNvPr id="3" name="Rectangle 2"/>
          <p:cNvSpPr/>
          <p:nvPr/>
        </p:nvSpPr>
        <p:spPr>
          <a:xfrm>
            <a:off x="228600" y="990600"/>
            <a:ext cx="8915400" cy="6163226"/>
          </a:xfrm>
          <a:prstGeom prst="rect">
            <a:avLst/>
          </a:prstGeom>
        </p:spPr>
        <p:txBody>
          <a:bodyPr wrap="square">
            <a:spAutoFit/>
          </a:bodyPr>
          <a:lstStyle/>
          <a:p>
            <a:endParaRPr lang="en-US" sz="1050" dirty="0">
              <a:solidFill>
                <a:srgbClr val="000000"/>
              </a:solidFill>
              <a:latin typeface="Calibri" panose="020F0502020204030204" pitchFamily="34" charset="0"/>
            </a:endParaRPr>
          </a:p>
          <a:p>
            <a:r>
              <a:rPr lang="en-US" sz="3200" dirty="0">
                <a:solidFill>
                  <a:srgbClr val="000000"/>
                </a:solidFill>
                <a:latin typeface="Calibri" panose="020F0502020204030204" pitchFamily="34" charset="0"/>
              </a:rPr>
              <a:t>Cloud computing is an umbrella term used to refer to Internet based development and services</a:t>
            </a:r>
          </a:p>
          <a:p>
            <a:r>
              <a:rPr lang="en-US" sz="3200" dirty="0">
                <a:solidFill>
                  <a:srgbClr val="000000"/>
                </a:solidFill>
                <a:latin typeface="Arial" panose="020B0604020202020204" pitchFamily="34" charset="0"/>
              </a:rPr>
              <a:t>•</a:t>
            </a:r>
            <a:r>
              <a:rPr lang="en-US" sz="3200" dirty="0">
                <a:solidFill>
                  <a:srgbClr val="000000"/>
                </a:solidFill>
                <a:latin typeface="Calibri" panose="020F0502020204030204" pitchFamily="34" charset="0"/>
              </a:rPr>
              <a:t>A number of characteristics define cloud data, applications services and infrastructure:</a:t>
            </a:r>
          </a:p>
          <a:p>
            <a:r>
              <a:rPr lang="en-US" sz="3200" dirty="0">
                <a:solidFill>
                  <a:srgbClr val="000000"/>
                </a:solidFill>
                <a:latin typeface="Arial" panose="020B0604020202020204" pitchFamily="34" charset="0"/>
              </a:rPr>
              <a:t>–</a:t>
            </a:r>
            <a:r>
              <a:rPr lang="en-US" sz="3200" b="1" dirty="0">
                <a:solidFill>
                  <a:srgbClr val="000000"/>
                </a:solidFill>
                <a:latin typeface="Calibri" panose="020F0502020204030204" pitchFamily="34" charset="0"/>
              </a:rPr>
              <a:t>Remotely hosted</a:t>
            </a:r>
            <a:r>
              <a:rPr lang="en-US" sz="3200" dirty="0">
                <a:solidFill>
                  <a:srgbClr val="000000"/>
                </a:solidFill>
                <a:latin typeface="Calibri" panose="020F0502020204030204" pitchFamily="34" charset="0"/>
              </a:rPr>
              <a:t>: Services or data are hosted on remote infrastructure. </a:t>
            </a:r>
          </a:p>
          <a:p>
            <a:r>
              <a:rPr lang="en-US" sz="3200" dirty="0">
                <a:solidFill>
                  <a:srgbClr val="000000"/>
                </a:solidFill>
                <a:latin typeface="Arial" panose="020B0604020202020204" pitchFamily="34" charset="0"/>
              </a:rPr>
              <a:t>–</a:t>
            </a:r>
            <a:r>
              <a:rPr lang="en-US" sz="3200" b="1" dirty="0">
                <a:solidFill>
                  <a:srgbClr val="000000"/>
                </a:solidFill>
                <a:latin typeface="Calibri" panose="020F0502020204030204" pitchFamily="34" charset="0"/>
              </a:rPr>
              <a:t>Ubiquitous</a:t>
            </a:r>
            <a:r>
              <a:rPr lang="en-US" sz="3200" dirty="0">
                <a:solidFill>
                  <a:srgbClr val="000000"/>
                </a:solidFill>
                <a:latin typeface="Calibri" panose="020F0502020204030204" pitchFamily="34" charset="0"/>
              </a:rPr>
              <a:t>: Services or data are available from anywhere.</a:t>
            </a:r>
          </a:p>
          <a:p>
            <a:r>
              <a:rPr lang="en-US" sz="3200" dirty="0">
                <a:solidFill>
                  <a:srgbClr val="000000"/>
                </a:solidFill>
                <a:latin typeface="Arial" panose="020B0604020202020204" pitchFamily="34" charset="0"/>
              </a:rPr>
              <a:t>–</a:t>
            </a:r>
            <a:r>
              <a:rPr lang="en-US" sz="3200" b="1" dirty="0">
                <a:solidFill>
                  <a:srgbClr val="000000"/>
                </a:solidFill>
                <a:latin typeface="Calibri" panose="020F0502020204030204" pitchFamily="34" charset="0"/>
              </a:rPr>
              <a:t>Commodified</a:t>
            </a:r>
            <a:r>
              <a:rPr lang="en-US" sz="3200" dirty="0">
                <a:solidFill>
                  <a:srgbClr val="000000"/>
                </a:solidFill>
                <a:latin typeface="Calibri" panose="020F0502020204030204" pitchFamily="34" charset="0"/>
              </a:rPr>
              <a:t>: The result is a utility computing model similar to traditional that of traditional utilities, like gas and electricity -you pay for what you would want!</a:t>
            </a:r>
          </a:p>
        </p:txBody>
      </p:sp>
    </p:spTree>
    <p:extLst>
      <p:ext uri="{BB962C8B-B14F-4D97-AF65-F5344CB8AC3E}">
        <p14:creationId xmlns:p14="http://schemas.microsoft.com/office/powerpoint/2010/main" val="2203862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715962"/>
          </a:xfrm>
        </p:spPr>
        <p:txBody>
          <a:bodyPr>
            <a:normAutofit fontScale="90000"/>
          </a:bodyPr>
          <a:lstStyle/>
          <a:p>
            <a:r>
              <a:rPr lang="en-US" b="0" i="0" dirty="0"/>
              <a:t>From Pizza Perspective</a:t>
            </a:r>
            <a:br>
              <a:rPr lang="en-US" b="0" i="0" dirty="0"/>
            </a:br>
            <a:r>
              <a:rPr lang="en-US" b="0" i="0" dirty="0"/>
              <a:t> </a:t>
            </a:r>
            <a:endParaRPr lang="en-US" dirty="0"/>
          </a:p>
        </p:txBody>
      </p:sp>
      <p:pic>
        <p:nvPicPr>
          <p:cNvPr id="3" name="Picture 2"/>
          <p:cNvPicPr>
            <a:picLocks noChangeAspect="1"/>
          </p:cNvPicPr>
          <p:nvPr/>
        </p:nvPicPr>
        <p:blipFill>
          <a:blip r:embed="rId2"/>
          <a:stretch>
            <a:fillRect/>
          </a:stretch>
        </p:blipFill>
        <p:spPr>
          <a:xfrm>
            <a:off x="762000" y="1170538"/>
            <a:ext cx="7772399" cy="5416237"/>
          </a:xfrm>
          <a:prstGeom prst="rect">
            <a:avLst/>
          </a:prstGeom>
        </p:spPr>
      </p:pic>
    </p:spTree>
    <p:extLst>
      <p:ext uri="{BB962C8B-B14F-4D97-AF65-F5344CB8AC3E}">
        <p14:creationId xmlns:p14="http://schemas.microsoft.com/office/powerpoint/2010/main" val="2966698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t>From Cloud Computing Perspective</a:t>
            </a:r>
            <a:br>
              <a:rPr lang="en-US" b="0" i="0" dirty="0"/>
            </a:br>
            <a:r>
              <a:rPr lang="en-US" b="0" i="0" dirty="0"/>
              <a:t> </a:t>
            </a:r>
            <a:endParaRPr lang="en-US" dirty="0"/>
          </a:p>
        </p:txBody>
      </p:sp>
      <p:pic>
        <p:nvPicPr>
          <p:cNvPr id="3" name="Picture 2"/>
          <p:cNvPicPr>
            <a:picLocks noChangeAspect="1"/>
          </p:cNvPicPr>
          <p:nvPr/>
        </p:nvPicPr>
        <p:blipFill>
          <a:blip r:embed="rId2"/>
          <a:stretch>
            <a:fillRect/>
          </a:stretch>
        </p:blipFill>
        <p:spPr>
          <a:xfrm>
            <a:off x="740120" y="1219200"/>
            <a:ext cx="8192296" cy="4724400"/>
          </a:xfrm>
          <a:prstGeom prst="rect">
            <a:avLst/>
          </a:prstGeom>
        </p:spPr>
      </p:pic>
    </p:spTree>
    <p:extLst>
      <p:ext uri="{BB962C8B-B14F-4D97-AF65-F5344CB8AC3E}">
        <p14:creationId xmlns:p14="http://schemas.microsoft.com/office/powerpoint/2010/main" val="3390874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894"/>
            <a:ext cx="8229600" cy="1143000"/>
          </a:xfrm>
        </p:spPr>
        <p:txBody>
          <a:bodyPr/>
          <a:lstStyle/>
          <a:p>
            <a:r>
              <a:rPr lang="en-US" b="0" i="0" dirty="0"/>
              <a:t>From Usage Perspective</a:t>
            </a:r>
            <a:endParaRPr lang="en-US" dirty="0"/>
          </a:p>
        </p:txBody>
      </p:sp>
      <p:pic>
        <p:nvPicPr>
          <p:cNvPr id="3" name="Picture 2"/>
          <p:cNvPicPr>
            <a:picLocks noChangeAspect="1"/>
          </p:cNvPicPr>
          <p:nvPr/>
        </p:nvPicPr>
        <p:blipFill>
          <a:blip r:embed="rId2"/>
          <a:stretch>
            <a:fillRect/>
          </a:stretch>
        </p:blipFill>
        <p:spPr>
          <a:xfrm>
            <a:off x="300154" y="990600"/>
            <a:ext cx="8543692" cy="5671937"/>
          </a:xfrm>
          <a:prstGeom prst="rect">
            <a:avLst/>
          </a:prstGeom>
        </p:spPr>
      </p:pic>
    </p:spTree>
    <p:extLst>
      <p:ext uri="{BB962C8B-B14F-4D97-AF65-F5344CB8AC3E}">
        <p14:creationId xmlns:p14="http://schemas.microsoft.com/office/powerpoint/2010/main" val="2863078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t>Availability in the Market</a:t>
            </a:r>
            <a:br>
              <a:rPr lang="en-US" b="0" i="0" dirty="0"/>
            </a:br>
            <a:r>
              <a:rPr lang="en-US" b="0" i="0" dirty="0"/>
              <a:t> </a:t>
            </a:r>
            <a:endParaRPr lang="en-US" dirty="0"/>
          </a:p>
        </p:txBody>
      </p:sp>
      <p:pic>
        <p:nvPicPr>
          <p:cNvPr id="3" name="Picture 2"/>
          <p:cNvPicPr>
            <a:picLocks noChangeAspect="1"/>
          </p:cNvPicPr>
          <p:nvPr/>
        </p:nvPicPr>
        <p:blipFill>
          <a:blip r:embed="rId2"/>
          <a:stretch>
            <a:fillRect/>
          </a:stretch>
        </p:blipFill>
        <p:spPr>
          <a:xfrm>
            <a:off x="1314605" y="1665210"/>
            <a:ext cx="7760672" cy="4202189"/>
          </a:xfrm>
          <a:prstGeom prst="rect">
            <a:avLst/>
          </a:prstGeom>
        </p:spPr>
      </p:pic>
    </p:spTree>
    <p:extLst>
      <p:ext uri="{BB962C8B-B14F-4D97-AF65-F5344CB8AC3E}">
        <p14:creationId xmlns:p14="http://schemas.microsoft.com/office/powerpoint/2010/main" val="2791385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t>Cloud Service Models</a:t>
            </a:r>
            <a:br>
              <a:rPr lang="en-US" b="0" i="0" dirty="0"/>
            </a:br>
            <a:r>
              <a:rPr lang="en-US" b="0" i="0" dirty="0"/>
              <a:t> </a:t>
            </a:r>
            <a:br>
              <a:rPr lang="en-US" b="0" i="0" dirty="0"/>
            </a:br>
            <a:r>
              <a:rPr lang="en-US" b="0" i="0" dirty="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 y="995362"/>
            <a:ext cx="8297124" cy="5176838"/>
          </a:xfrm>
          <a:prstGeom prst="rect">
            <a:avLst/>
          </a:prstGeom>
        </p:spPr>
      </p:pic>
    </p:spTree>
    <p:extLst>
      <p:ext uri="{BB962C8B-B14F-4D97-AF65-F5344CB8AC3E}">
        <p14:creationId xmlns:p14="http://schemas.microsoft.com/office/powerpoint/2010/main" val="96408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C00000"/>
                </a:solidFill>
              </a:rPr>
              <a:t>INTRODUCTION TO CLOUD COMPUTING</a:t>
            </a:r>
            <a:endParaRPr lang="en-US" sz="2800" dirty="0"/>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Cloud</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Self Service</a:t>
            </a:r>
          </a:p>
          <a:p>
            <a:pPr algn="just"/>
            <a:r>
              <a:rPr lang="en-US" dirty="0"/>
              <a:t>Per usage metering and billing</a:t>
            </a:r>
          </a:p>
          <a:p>
            <a:pPr algn="just"/>
            <a:r>
              <a:rPr lang="en-US" dirty="0"/>
              <a:t>Elasticity</a:t>
            </a:r>
          </a:p>
          <a:p>
            <a:pPr algn="just"/>
            <a:r>
              <a:rPr lang="en-US" dirty="0"/>
              <a:t>customization</a:t>
            </a:r>
          </a:p>
        </p:txBody>
      </p:sp>
    </p:spTree>
    <p:extLst>
      <p:ext uri="{BB962C8B-B14F-4D97-AF65-F5344CB8AC3E}">
        <p14:creationId xmlns:p14="http://schemas.microsoft.com/office/powerpoint/2010/main" val="300202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內容版面配置區 2"/>
          <p:cNvSpPr>
            <a:spLocks noGrp="1"/>
          </p:cNvSpPr>
          <p:nvPr>
            <p:ph idx="1"/>
          </p:nvPr>
        </p:nvSpPr>
        <p:spPr/>
        <p:txBody>
          <a:bodyPr/>
          <a:lstStyle/>
          <a:p>
            <a:r>
              <a:rPr lang="en-US" altLang="zh-TW" sz="2400" dirty="0"/>
              <a:t>Consumers of cloud computing services expect on-demand</a:t>
            </a:r>
          </a:p>
          <a:p>
            <a:pPr lvl="1"/>
            <a:r>
              <a:rPr lang="en-US" altLang="zh-TW" sz="2000" dirty="0"/>
              <a:t>Nearly instant access to resources</a:t>
            </a:r>
          </a:p>
          <a:p>
            <a:r>
              <a:rPr lang="en-US" altLang="zh-TW" sz="2400" dirty="0"/>
              <a:t>Clouds must allow self-service access</a:t>
            </a:r>
          </a:p>
          <a:p>
            <a:pPr lvl="1"/>
            <a:r>
              <a:rPr lang="en-US" altLang="zh-TW" sz="2000" dirty="0"/>
              <a:t>Customers can request, customize, pay, and use services </a:t>
            </a:r>
            <a:r>
              <a:rPr lang="en-US" altLang="zh-TW" sz="2000" b="1" dirty="0"/>
              <a:t>without intervention of human operators</a:t>
            </a:r>
          </a:p>
        </p:txBody>
      </p:sp>
      <p:sp>
        <p:nvSpPr>
          <p:cNvPr id="106499" name="標題 1"/>
          <p:cNvSpPr>
            <a:spLocks noGrp="1"/>
          </p:cNvSpPr>
          <p:nvPr>
            <p:ph type="title"/>
          </p:nvPr>
        </p:nvSpPr>
        <p:spPr>
          <a:xfrm>
            <a:off x="1219200" y="301625"/>
            <a:ext cx="7773988" cy="1143000"/>
          </a:xfrm>
        </p:spPr>
        <p:txBody>
          <a:bodyPr/>
          <a:lstStyle/>
          <a:p>
            <a:r>
              <a:rPr lang="en-US" altLang="zh-TW"/>
              <a:t>Self-Service</a:t>
            </a:r>
            <a:endParaRPr lang="zh-TW" altLang="en-US"/>
          </a:p>
        </p:txBody>
      </p:sp>
    </p:spTree>
    <p:extLst>
      <p:ext uri="{BB962C8B-B14F-4D97-AF65-F5344CB8AC3E}">
        <p14:creationId xmlns:p14="http://schemas.microsoft.com/office/powerpoint/2010/main" val="3291600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內容版面配置區 2"/>
          <p:cNvSpPr>
            <a:spLocks noGrp="1"/>
          </p:cNvSpPr>
          <p:nvPr>
            <p:ph idx="1"/>
          </p:nvPr>
        </p:nvSpPr>
        <p:spPr/>
        <p:txBody>
          <a:bodyPr/>
          <a:lstStyle/>
          <a:p>
            <a:r>
              <a:rPr lang="en-US" altLang="zh-TW" sz="2400" dirty="0"/>
              <a:t>Cloud computing eliminates up-front commitment by users</a:t>
            </a:r>
          </a:p>
          <a:p>
            <a:pPr lvl="1"/>
            <a:r>
              <a:rPr lang="en-US" altLang="zh-TW" sz="2000" dirty="0"/>
              <a:t>Allowing them to request and use only the necessary amount </a:t>
            </a:r>
          </a:p>
          <a:p>
            <a:r>
              <a:rPr lang="en-US" altLang="zh-TW" sz="2400" dirty="0"/>
              <a:t>Services must be priced on a short-term basis, e.g., by the hour</a:t>
            </a:r>
          </a:p>
          <a:p>
            <a:pPr lvl="1"/>
            <a:r>
              <a:rPr lang="en-US" altLang="zh-TW" sz="2000" dirty="0"/>
              <a:t>Allowing users to release (and not pay for) resources as soon as they are not needed</a:t>
            </a:r>
          </a:p>
          <a:p>
            <a:r>
              <a:rPr lang="en-US" altLang="zh-TW" sz="2400" dirty="0"/>
              <a:t>Clouds must allow efficient trading of service</a:t>
            </a:r>
          </a:p>
          <a:p>
            <a:pPr lvl="1"/>
            <a:r>
              <a:rPr lang="en-US" altLang="zh-TW" sz="2000" dirty="0"/>
              <a:t>Such as pricing, accounting, and billing </a:t>
            </a:r>
          </a:p>
          <a:p>
            <a:pPr lvl="1"/>
            <a:r>
              <a:rPr lang="en-US" altLang="zh-TW" dirty="0"/>
              <a:t>Metering should be done accordingly for different types of service</a:t>
            </a:r>
          </a:p>
          <a:p>
            <a:pPr lvl="2"/>
            <a:r>
              <a:rPr lang="en-US" altLang="zh-TW" sz="1700" dirty="0"/>
              <a:t>e.g., storage, processing, and bandwidth</a:t>
            </a:r>
          </a:p>
          <a:p>
            <a:pPr lvl="1"/>
            <a:r>
              <a:rPr lang="en-US" altLang="zh-TW" dirty="0"/>
              <a:t>Usage is promptly reported</a:t>
            </a:r>
          </a:p>
          <a:p>
            <a:pPr lvl="2"/>
            <a:r>
              <a:rPr lang="en-US" altLang="zh-TW" sz="1700" dirty="0"/>
              <a:t>Thus providing greater transparency</a:t>
            </a:r>
          </a:p>
          <a:p>
            <a:pPr lvl="1"/>
            <a:endParaRPr lang="en-US" altLang="zh-TW" sz="2000" dirty="0"/>
          </a:p>
          <a:p>
            <a:endParaRPr lang="en-US" altLang="zh-TW" sz="2400" dirty="0"/>
          </a:p>
        </p:txBody>
      </p:sp>
      <p:sp>
        <p:nvSpPr>
          <p:cNvPr id="108547" name="標題 1"/>
          <p:cNvSpPr>
            <a:spLocks noGrp="1"/>
          </p:cNvSpPr>
          <p:nvPr>
            <p:ph type="title"/>
          </p:nvPr>
        </p:nvSpPr>
        <p:spPr>
          <a:xfrm>
            <a:off x="1219200" y="301625"/>
            <a:ext cx="7773988" cy="1143000"/>
          </a:xfrm>
        </p:spPr>
        <p:txBody>
          <a:bodyPr/>
          <a:lstStyle/>
          <a:p>
            <a:r>
              <a:rPr lang="en-US" altLang="zh-TW"/>
              <a:t>Per-Usage Metering and Billing</a:t>
            </a:r>
            <a:endParaRPr lang="zh-TW" altLang="en-US"/>
          </a:p>
        </p:txBody>
      </p:sp>
    </p:spTree>
    <p:extLst>
      <p:ext uri="{BB962C8B-B14F-4D97-AF65-F5344CB8AC3E}">
        <p14:creationId xmlns:p14="http://schemas.microsoft.com/office/powerpoint/2010/main" val="148352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內容版面配置區 2"/>
          <p:cNvSpPr>
            <a:spLocks noGrp="1"/>
          </p:cNvSpPr>
          <p:nvPr>
            <p:ph idx="1"/>
          </p:nvPr>
        </p:nvSpPr>
        <p:spPr/>
        <p:txBody>
          <a:bodyPr/>
          <a:lstStyle/>
          <a:p>
            <a:r>
              <a:rPr lang="en-US" altLang="zh-TW" sz="2400" dirty="0"/>
              <a:t>Cloud computing gives the illusion of infinite computing resources available on demand</a:t>
            </a:r>
          </a:p>
          <a:p>
            <a:pPr lvl="1"/>
            <a:r>
              <a:rPr lang="en-US" altLang="zh-TW" sz="2000" dirty="0"/>
              <a:t>Users expect clouds to </a:t>
            </a:r>
            <a:r>
              <a:rPr lang="en-US" altLang="zh-TW" sz="2000" b="1" dirty="0"/>
              <a:t>rapidly provide resources in any quantity at any time </a:t>
            </a:r>
          </a:p>
          <a:p>
            <a:pPr lvl="1"/>
            <a:r>
              <a:rPr lang="en-US" altLang="zh-TW" sz="2000" dirty="0"/>
              <a:t>The additional resources can be</a:t>
            </a:r>
          </a:p>
          <a:p>
            <a:pPr lvl="2"/>
            <a:r>
              <a:rPr lang="en-US" altLang="zh-TW" sz="1700" dirty="0"/>
              <a:t>Provisioned, possibly automatically, when an application load increases</a:t>
            </a:r>
          </a:p>
          <a:p>
            <a:pPr lvl="2"/>
            <a:r>
              <a:rPr lang="en-US" altLang="zh-TW" sz="1700" dirty="0"/>
              <a:t>Released when load decreases</a:t>
            </a:r>
          </a:p>
          <a:p>
            <a:pPr lvl="2"/>
            <a:r>
              <a:rPr lang="en-US" altLang="zh-TW" sz="1700" b="1" dirty="0"/>
              <a:t>Scale up and down</a:t>
            </a:r>
          </a:p>
        </p:txBody>
      </p:sp>
      <p:sp>
        <p:nvSpPr>
          <p:cNvPr id="112643" name="標題 1"/>
          <p:cNvSpPr>
            <a:spLocks noGrp="1"/>
          </p:cNvSpPr>
          <p:nvPr>
            <p:ph type="title"/>
          </p:nvPr>
        </p:nvSpPr>
        <p:spPr>
          <a:xfrm>
            <a:off x="1219200" y="301625"/>
            <a:ext cx="8763000" cy="1143000"/>
          </a:xfrm>
        </p:spPr>
        <p:txBody>
          <a:bodyPr/>
          <a:lstStyle/>
          <a:p>
            <a:pPr algn="l"/>
            <a:r>
              <a:rPr lang="en-US" altLang="zh-TW" dirty="0"/>
              <a:t>Elasticity</a:t>
            </a:r>
            <a:endParaRPr lang="zh-TW" altLang="en-US" dirty="0"/>
          </a:p>
        </p:txBody>
      </p:sp>
    </p:spTree>
    <p:extLst>
      <p:ext uri="{BB962C8B-B14F-4D97-AF65-F5344CB8AC3E}">
        <p14:creationId xmlns:p14="http://schemas.microsoft.com/office/powerpoint/2010/main" val="2964269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內容版面配置區 2"/>
          <p:cNvSpPr>
            <a:spLocks noGrp="1"/>
          </p:cNvSpPr>
          <p:nvPr>
            <p:ph idx="1"/>
          </p:nvPr>
        </p:nvSpPr>
        <p:spPr/>
        <p:txBody>
          <a:bodyPr>
            <a:normAutofit fontScale="85000" lnSpcReduction="20000"/>
          </a:bodyPr>
          <a:lstStyle/>
          <a:p>
            <a:r>
              <a:rPr lang="en-US" altLang="zh-TW" sz="2400" dirty="0"/>
              <a:t>A multi-tenant cloud often reveals a great disparity between user needs</a:t>
            </a:r>
          </a:p>
          <a:p>
            <a:pPr lvl="1"/>
            <a:r>
              <a:rPr lang="en-US" altLang="zh-TW" sz="2000" dirty="0"/>
              <a:t>Resources rented from the cloud must be highly customizable</a:t>
            </a:r>
          </a:p>
          <a:p>
            <a:pPr lvl="1"/>
            <a:r>
              <a:rPr lang="en-US" dirty="0"/>
              <a:t>Multitenancy is when several different cloud customers are accessing the same computing resources, such as when several different companies are storing data on the same physical server.</a:t>
            </a:r>
            <a:endParaRPr lang="en-US" altLang="zh-TW" sz="2000" dirty="0"/>
          </a:p>
          <a:p>
            <a:pPr lvl="1"/>
            <a:endParaRPr lang="en-US" altLang="zh-TW" dirty="0"/>
          </a:p>
          <a:p>
            <a:r>
              <a:rPr lang="en-US" b="1" dirty="0"/>
              <a:t>Customizable</a:t>
            </a:r>
            <a:r>
              <a:rPr lang="en-US" dirty="0"/>
              <a:t> solutions in the </a:t>
            </a:r>
            <a:r>
              <a:rPr lang="en-US" b="1" dirty="0"/>
              <a:t>cloud</a:t>
            </a:r>
            <a:r>
              <a:rPr lang="en-US" dirty="0"/>
              <a:t> refer to the ability of businesses to </a:t>
            </a:r>
            <a:r>
              <a:rPr lang="en-US" b="1" dirty="0"/>
              <a:t>customize</a:t>
            </a:r>
            <a:r>
              <a:rPr lang="en-US" dirty="0"/>
              <a:t> their </a:t>
            </a:r>
            <a:r>
              <a:rPr lang="en-US" b="1" dirty="0"/>
              <a:t>cloud</a:t>
            </a:r>
            <a:r>
              <a:rPr lang="en-US" dirty="0"/>
              <a:t> solutions to meet their specific needs.</a:t>
            </a:r>
          </a:p>
          <a:p>
            <a:pPr marL="0" indent="0">
              <a:buNone/>
            </a:pPr>
            <a:br>
              <a:rPr lang="en-US" dirty="0"/>
            </a:br>
            <a:endParaRPr lang="en-US" altLang="zh-TW" sz="2000" dirty="0"/>
          </a:p>
          <a:p>
            <a:r>
              <a:rPr lang="en-US" altLang="zh-TW" sz="2400" dirty="0"/>
              <a:t>Infrastructure services allow users</a:t>
            </a:r>
          </a:p>
          <a:p>
            <a:pPr lvl="1"/>
            <a:r>
              <a:rPr lang="en-US" altLang="zh-TW" sz="2000" dirty="0"/>
              <a:t>To deploy specialized virtual appliances</a:t>
            </a:r>
          </a:p>
          <a:p>
            <a:pPr lvl="1"/>
            <a:r>
              <a:rPr lang="en-US" altLang="zh-TW" sz="2000" dirty="0"/>
              <a:t>To be given privileged (root) access to the virtual servers </a:t>
            </a:r>
          </a:p>
          <a:p>
            <a:r>
              <a:rPr lang="en-US" altLang="zh-TW" sz="2400" dirty="0"/>
              <a:t>PaaS and SaaS offer less flexibility</a:t>
            </a:r>
          </a:p>
          <a:p>
            <a:pPr lvl="1"/>
            <a:r>
              <a:rPr lang="en-US" altLang="zh-TW" sz="2000" dirty="0"/>
              <a:t>Not suitable for general-purpose computing</a:t>
            </a:r>
          </a:p>
          <a:p>
            <a:pPr lvl="1"/>
            <a:r>
              <a:rPr lang="en-US" altLang="zh-TW" sz="2000" dirty="0"/>
              <a:t>Still expected to provide a certain level of customization</a:t>
            </a:r>
          </a:p>
        </p:txBody>
      </p:sp>
      <p:sp>
        <p:nvSpPr>
          <p:cNvPr id="114691" name="標題 1"/>
          <p:cNvSpPr>
            <a:spLocks noGrp="1"/>
          </p:cNvSpPr>
          <p:nvPr>
            <p:ph type="title"/>
          </p:nvPr>
        </p:nvSpPr>
        <p:spPr>
          <a:xfrm>
            <a:off x="1219200" y="301625"/>
            <a:ext cx="8763000" cy="1143000"/>
          </a:xfrm>
        </p:spPr>
        <p:txBody>
          <a:bodyPr/>
          <a:lstStyle/>
          <a:p>
            <a:pPr algn="l"/>
            <a:r>
              <a:rPr lang="en-US" altLang="zh-TW" dirty="0"/>
              <a:t>Customization</a:t>
            </a:r>
            <a:endParaRPr lang="zh-TW" altLang="en-US" dirty="0"/>
          </a:p>
        </p:txBody>
      </p:sp>
    </p:spTree>
    <p:extLst>
      <p:ext uri="{BB962C8B-B14F-4D97-AF65-F5344CB8AC3E}">
        <p14:creationId xmlns:p14="http://schemas.microsoft.com/office/powerpoint/2010/main" val="1767641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52600"/>
            <a:ext cx="8534400" cy="1143000"/>
          </a:xfrm>
        </p:spPr>
        <p:txBody>
          <a:bodyPr>
            <a:normAutofit fontScale="90000"/>
          </a:bodyPr>
          <a:lstStyle/>
          <a:p>
            <a:pPr algn="l"/>
            <a:r>
              <a:rPr lang="en-US" dirty="0"/>
              <a:t>Role of Virtualization in Cloud-based Services</a:t>
            </a:r>
            <a:br>
              <a:rPr lang="en-US" dirty="0"/>
            </a:br>
            <a:br>
              <a:rPr lang="en-US" dirty="0"/>
            </a:br>
            <a:br>
              <a:rPr lang="en-US" dirty="0"/>
            </a:br>
            <a:br>
              <a:rPr lang="en-US" dirty="0"/>
            </a:br>
            <a:br>
              <a:rPr lang="en-US" dirty="0"/>
            </a:b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What is Virtualization?</a:t>
            </a:r>
          </a:p>
          <a:p>
            <a:pPr marL="0" indent="0" algn="just">
              <a:buNone/>
            </a:pPr>
            <a:r>
              <a:rPr lang="en-US" dirty="0">
                <a:solidFill>
                  <a:schemeClr val="tx1"/>
                </a:solidFill>
              </a:rPr>
              <a:t>The basic concept of </a:t>
            </a:r>
            <a:r>
              <a:rPr lang="en-US" dirty="0">
                <a:solidFill>
                  <a:schemeClr val="tx1"/>
                </a:solidFill>
                <a:hlinkClick r:id="rId3"/>
              </a:rPr>
              <a:t>virtualization</a:t>
            </a:r>
            <a:r>
              <a:rPr lang="en-US" dirty="0">
                <a:solidFill>
                  <a:schemeClr val="tx1"/>
                </a:solidFill>
              </a:rPr>
              <a:t> is that a piece of software will function as a physical object, that is, it will “look” and “behave” like hardware</a:t>
            </a:r>
          </a:p>
          <a:p>
            <a:pPr marL="0" indent="0" algn="just">
              <a:buNone/>
            </a:pPr>
            <a:r>
              <a:rPr lang="en-US" dirty="0"/>
              <a:t>Virtualization is a key element of the cloud computing concept because it is the only way to</a:t>
            </a:r>
          </a:p>
          <a:p>
            <a:pPr marL="0" indent="0" algn="just">
              <a:buNone/>
            </a:pPr>
            <a:r>
              <a:rPr lang="en-US" dirty="0"/>
              <a:t>build a truly efficient Cloud</a:t>
            </a:r>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75688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52600"/>
            <a:ext cx="8534400" cy="1143000"/>
          </a:xfrm>
        </p:spPr>
        <p:txBody>
          <a:bodyPr>
            <a:normAutofit fontScale="90000"/>
          </a:bodyPr>
          <a:lstStyle/>
          <a:p>
            <a:pPr algn="l"/>
            <a:r>
              <a:rPr lang="en-US" dirty="0"/>
              <a:t>Role of Virtualization in Cloud-based Services</a:t>
            </a:r>
            <a:br>
              <a:rPr lang="en-US" dirty="0"/>
            </a:br>
            <a:br>
              <a:rPr lang="en-US" dirty="0"/>
            </a:br>
            <a:br>
              <a:rPr lang="en-US" dirty="0"/>
            </a:br>
            <a:br>
              <a:rPr lang="en-US" dirty="0"/>
            </a:br>
            <a:br>
              <a:rPr lang="en-US" dirty="0"/>
            </a:b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t>How Virtualization is Different from Cloud Computing?</a:t>
            </a:r>
          </a:p>
          <a:p>
            <a:pPr marL="0" indent="0" algn="just">
              <a:buNone/>
            </a:pPr>
            <a:r>
              <a:rPr lang="en-US" dirty="0"/>
              <a:t>Virtualization software allows </a:t>
            </a:r>
            <a:r>
              <a:rPr lang="en-US" b="1" dirty="0"/>
              <a:t>multiple operating systems and applications to run on the same server at the same time, </a:t>
            </a:r>
            <a:r>
              <a:rPr lang="en-US" dirty="0"/>
              <a:t>and, as a result, lowers costs and increases efficiency of a company’s existing hardware.</a:t>
            </a:r>
          </a:p>
          <a:p>
            <a:pPr algn="just"/>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123058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virtualization</a:t>
            </a:r>
          </a:p>
        </p:txBody>
      </p:sp>
      <p:sp>
        <p:nvSpPr>
          <p:cNvPr id="3" name="Content Placeholder 2"/>
          <p:cNvSpPr txBox="1">
            <a:spLocks/>
          </p:cNvSpPr>
          <p:nvPr/>
        </p:nvSpPr>
        <p:spPr>
          <a:xfrm>
            <a:off x="0" y="1600200"/>
            <a:ext cx="8991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b="1" dirty="0"/>
              <a:t>Server virtualization is a process that creates and abstracts multiple virtual instances on a single server. </a:t>
            </a:r>
          </a:p>
          <a:p>
            <a:pPr algn="just"/>
            <a:r>
              <a:rPr lang="en-US" dirty="0"/>
              <a:t>Server space is conserved by </a:t>
            </a:r>
            <a:r>
              <a:rPr lang="en-US" b="1" dirty="0"/>
              <a:t>consolidating multiple machines </a:t>
            </a:r>
            <a:r>
              <a:rPr lang="en-US" dirty="0"/>
              <a:t>into a single server that then runs several virtual environments.</a:t>
            </a:r>
          </a:p>
          <a:p>
            <a:pPr marL="0" indent="0" algn="just">
              <a:buNone/>
            </a:pPr>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77899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virtualization</a:t>
            </a:r>
          </a:p>
        </p:txBody>
      </p:sp>
      <p:sp>
        <p:nvSpPr>
          <p:cNvPr id="3" name="Content Placeholder 2"/>
          <p:cNvSpPr txBox="1">
            <a:spLocks/>
          </p:cNvSpPr>
          <p:nvPr/>
        </p:nvSpPr>
        <p:spPr>
          <a:xfrm>
            <a:off x="0" y="1600200"/>
            <a:ext cx="8991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Server virtualization is a </a:t>
            </a:r>
            <a:r>
              <a:rPr lang="en-US" b="1" dirty="0"/>
              <a:t>cost-effective way to provide web hosting services</a:t>
            </a:r>
            <a:r>
              <a:rPr lang="en-US" dirty="0"/>
              <a:t> and effectively utilize existing resources in IT infrastructure. Without server virtualization, servers only use a small part of their processing power</a:t>
            </a:r>
          </a:p>
          <a:p>
            <a:pPr marL="0" indent="0" algn="just">
              <a:buNone/>
            </a:pPr>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856384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8229600" cy="1143000"/>
          </a:xfrm>
        </p:spPr>
        <p:txBody>
          <a:bodyPr/>
          <a:lstStyle/>
          <a:p>
            <a:r>
              <a:rPr lang="en-US" dirty="0"/>
              <a:t>Storage virtualization</a:t>
            </a:r>
          </a:p>
        </p:txBody>
      </p:sp>
      <p:sp>
        <p:nvSpPr>
          <p:cNvPr id="3" name="Content Placeholder 2"/>
          <p:cNvSpPr txBox="1">
            <a:spLocks/>
          </p:cNvSpPr>
          <p:nvPr/>
        </p:nvSpPr>
        <p:spPr>
          <a:xfrm>
            <a:off x="0" y="838200"/>
            <a:ext cx="9034220" cy="4906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Disk storage used to be a simple matter. If a business needed more, it simply purchased a larger disk drive.</a:t>
            </a:r>
          </a:p>
          <a:p>
            <a:pPr algn="just"/>
            <a:r>
              <a:rPr lang="en-US" dirty="0"/>
              <a:t> While storages </a:t>
            </a:r>
            <a:r>
              <a:rPr lang="en-US" b="1" dirty="0"/>
              <a:t>continue to grow</a:t>
            </a:r>
            <a:r>
              <a:rPr lang="en-US" dirty="0"/>
              <a:t> to handle all the data, they becomes much harder to manage. Virtualization technology is a great answer to the overwhelming amount of data businesses accumulate today. </a:t>
            </a:r>
          </a:p>
          <a:p>
            <a:pPr algn="just"/>
            <a:r>
              <a:rPr lang="en-US" b="1" dirty="0"/>
              <a:t>It adds an additional layer of software between systems and servers,</a:t>
            </a:r>
            <a:r>
              <a:rPr lang="en-US" dirty="0"/>
              <a:t> and applications no longer need to know where specific data resides. It is managed as if it is a single resource. </a:t>
            </a:r>
          </a:p>
          <a:p>
            <a:pPr algn="just"/>
            <a:r>
              <a:rPr lang="en-US" dirty="0"/>
              <a:t>Servers will see the virtualization layer as one single storage device and each individual storage device sees the layer as its only server.</a:t>
            </a:r>
          </a:p>
          <a:p>
            <a:pPr algn="just"/>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08760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endParaRPr lang="en-US" dirty="0">
              <a:solidFill>
                <a:srgbClr val="C00000"/>
              </a:solidFill>
            </a:endParaRP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Network virtualization</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allows management and monitoring of an entire network as a single entity. </a:t>
            </a:r>
          </a:p>
          <a:p>
            <a:pPr algn="just"/>
            <a:r>
              <a:rPr lang="en-US" dirty="0"/>
              <a:t>Primarily, it is designed to automate administrative tasks, disguising the complexity of the network. </a:t>
            </a:r>
          </a:p>
          <a:p>
            <a:pPr algn="just"/>
            <a:r>
              <a:rPr lang="en-US" dirty="0"/>
              <a:t>Each server (and service) is considered a part of one pool of resources to be used without worry about its physical components.</a:t>
            </a:r>
          </a:p>
          <a:p>
            <a:pPr marL="0" indent="0" algn="just">
              <a:buNone/>
            </a:pPr>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97004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Advantages of Virtualization</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The best way to think about the role of virtualization is to </a:t>
            </a:r>
            <a:r>
              <a:rPr lang="en-US" u="sng" dirty="0">
                <a:hlinkClick r:id="rId3"/>
              </a:rPr>
              <a:t>understand the difference between private and public clouds.</a:t>
            </a:r>
            <a:endParaRPr lang="en-US" u="sng" dirty="0"/>
          </a:p>
          <a:p>
            <a:pPr algn="just"/>
            <a:r>
              <a:rPr lang="en-US" dirty="0"/>
              <a:t>in a private cloud environment, a business owns or leases both the hardware and the software that provides the service consumption. </a:t>
            </a:r>
          </a:p>
          <a:p>
            <a:pPr algn="just"/>
            <a:r>
              <a:rPr lang="en-US" dirty="0"/>
              <a:t>This is </a:t>
            </a:r>
            <a:r>
              <a:rPr lang="en-US" b="1" dirty="0"/>
              <a:t>in-house virtualization</a:t>
            </a:r>
            <a:r>
              <a:rPr lang="en-US" dirty="0"/>
              <a:t>, and the business maintains full management and control.</a:t>
            </a:r>
          </a:p>
          <a:p>
            <a:pPr algn="just"/>
            <a:endParaRPr lang="en-US" u="sng" dirty="0"/>
          </a:p>
          <a:p>
            <a:pPr algn="just"/>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89365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Advantages of Virtualization</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The public cloud environment is one in which all of the </a:t>
            </a:r>
            <a:r>
              <a:rPr lang="en-US" b="1" dirty="0"/>
              <a:t>virtualization is housed somewhere else,</a:t>
            </a:r>
            <a:r>
              <a:rPr lang="en-US" dirty="0"/>
              <a:t> and a </a:t>
            </a:r>
            <a:r>
              <a:rPr lang="en-US" b="1" dirty="0"/>
              <a:t>vendor provides the service to clients on a fee basis. </a:t>
            </a:r>
          </a:p>
          <a:p>
            <a:pPr algn="just"/>
            <a:r>
              <a:rPr lang="en-US" dirty="0"/>
              <a:t>In the public cloud, </a:t>
            </a:r>
            <a:r>
              <a:rPr lang="en-US" b="1" dirty="0"/>
              <a:t>there are “co-tenants</a:t>
            </a:r>
            <a:r>
              <a:rPr lang="en-US" dirty="0"/>
              <a:t>” in the same cloud, and clients pay for the specific services they use, as they use them.</a:t>
            </a:r>
            <a:endParaRPr lang="en-US" u="sng" dirty="0"/>
          </a:p>
          <a:p>
            <a:pPr algn="just"/>
            <a:endParaRPr lang="en-US" dirty="0"/>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54326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Virtualization in Private Cloud perspective</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A private cloud is thus its own virtualized world. </a:t>
            </a:r>
          </a:p>
          <a:p>
            <a:pPr algn="just"/>
            <a:r>
              <a:rPr lang="en-US" dirty="0"/>
              <a:t>It gives customers more control, along with flexibility to manage their own systems, on top of every other benefit of the cloud.</a:t>
            </a:r>
          </a:p>
          <a:p>
            <a:pPr algn="just"/>
            <a:r>
              <a:rPr lang="en-US" dirty="0"/>
              <a:t> Plus, the </a:t>
            </a:r>
            <a:r>
              <a:rPr lang="en-US" b="1" dirty="0"/>
              <a:t>owner does not have to worry about coexisting with “bad neighbors</a:t>
            </a:r>
            <a:r>
              <a:rPr lang="en-US" dirty="0"/>
              <a:t>” or possible slowdowns in performance</a:t>
            </a:r>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0017728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Virtualization in Private Cloud perspective</a:t>
            </a:r>
          </a:p>
        </p:txBody>
      </p:sp>
      <p:sp>
        <p:nvSpPr>
          <p:cNvPr id="3" name="Content Placeholder 2"/>
          <p:cNvSpPr txBox="1">
            <a:spLocks/>
          </p:cNvSpPr>
          <p:nvPr/>
        </p:nvSpPr>
        <p:spPr>
          <a:xfrm>
            <a:off x="457200" y="1600200"/>
            <a:ext cx="85344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benefits of  private virtualization</a:t>
            </a:r>
            <a:r>
              <a:rPr lang="en-US" dirty="0"/>
              <a:t> include the following:</a:t>
            </a:r>
          </a:p>
          <a:p>
            <a:pPr lvl="0"/>
            <a:r>
              <a:rPr lang="en-US" b="1" dirty="0"/>
              <a:t>Maximizing existing resources</a:t>
            </a:r>
            <a:r>
              <a:rPr lang="en-US" dirty="0"/>
              <a:t>: Virtualization tools will allow a user to keep physical systems to a minimum, getting greater value out of existing servers.</a:t>
            </a:r>
          </a:p>
          <a:p>
            <a:pPr lvl="0"/>
            <a:r>
              <a:rPr lang="en-US" b="1" dirty="0"/>
              <a:t>Running </a:t>
            </a:r>
            <a:r>
              <a:rPr lang="en-US" b="1" u="sng" dirty="0">
                <a:hlinkClick r:id="rId3"/>
              </a:rPr>
              <a:t>multiple applications</a:t>
            </a:r>
            <a:r>
              <a:rPr lang="en-US" dirty="0"/>
              <a:t> and their operating systems on the same hardware.</a:t>
            </a:r>
          </a:p>
          <a:p>
            <a:pPr lvl="0" algn="just"/>
            <a:r>
              <a:rPr lang="en-US" b="1" dirty="0"/>
              <a:t>Costs are direct but are fixed.</a:t>
            </a:r>
            <a:r>
              <a:rPr lang="en-US" dirty="0"/>
              <a:t> All costs for  management, administration, and other requirements are within the in-house IT budget.</a:t>
            </a:r>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8408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Virtualization in Public Cloud perspective</a:t>
            </a: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Virtualized services through a public cloud environment are usually preferable for </a:t>
            </a:r>
            <a:r>
              <a:rPr lang="en-US" b="1" dirty="0"/>
              <a:t>businesses that have</a:t>
            </a:r>
            <a:r>
              <a:rPr lang="en-US" dirty="0"/>
              <a:t> </a:t>
            </a:r>
            <a:r>
              <a:rPr lang="en-US" b="1" dirty="0"/>
              <a:t>smaller IT staffs </a:t>
            </a:r>
            <a:r>
              <a:rPr lang="en-US" dirty="0"/>
              <a:t>and that tend to have </a:t>
            </a:r>
            <a:r>
              <a:rPr lang="en-US" b="1" dirty="0"/>
              <a:t>fewer security concerns</a:t>
            </a:r>
            <a:r>
              <a:rPr lang="en-US" dirty="0"/>
              <a:t>.</a:t>
            </a:r>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96579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Virtualization in Public Cloud perspective</a:t>
            </a:r>
          </a:p>
        </p:txBody>
      </p:sp>
      <p:sp>
        <p:nvSpPr>
          <p:cNvPr id="3" name="Content Placeholder 2"/>
          <p:cNvSpPr txBox="1">
            <a:spLocks/>
          </p:cNvSpPr>
          <p:nvPr/>
        </p:nvSpPr>
        <p:spPr>
          <a:xfrm>
            <a:off x="0" y="1417638"/>
            <a:ext cx="8991600" cy="4525963"/>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en-US" b="1" dirty="0"/>
              <a:t>IT is delegated to a reliable partner.</a:t>
            </a:r>
            <a:r>
              <a:rPr lang="en-US" dirty="0"/>
              <a:t> Because there is a service provider, administration and </a:t>
            </a:r>
            <a:r>
              <a:rPr lang="en-US" b="1" dirty="0"/>
              <a:t>supportive services are taken care of elsewhere</a:t>
            </a:r>
            <a:r>
              <a:rPr lang="en-US" dirty="0"/>
              <a:t>. In-house IT staff remain available for other business purposes. </a:t>
            </a:r>
          </a:p>
          <a:p>
            <a:pPr lvl="0" algn="just"/>
            <a:r>
              <a:rPr lang="en-US" b="1" dirty="0"/>
              <a:t>Setup is easy and fast.</a:t>
            </a:r>
            <a:r>
              <a:rPr lang="en-US" dirty="0"/>
              <a:t> And servers, hardware, and software license expenditures are eliminated.</a:t>
            </a:r>
          </a:p>
          <a:p>
            <a:pPr lvl="0" algn="just"/>
            <a:r>
              <a:rPr lang="en-US" b="1" dirty="0"/>
              <a:t>Pay-as-you-use.</a:t>
            </a:r>
            <a:r>
              <a:rPr lang="en-US" dirty="0"/>
              <a:t> Cloud-based services are charged based upon scope of use, </a:t>
            </a:r>
          </a:p>
          <a:p>
            <a:pPr lvl="0" algn="just"/>
            <a:r>
              <a:rPr lang="en-US" b="1" dirty="0"/>
              <a:t>Scalability.</a:t>
            </a:r>
            <a:r>
              <a:rPr lang="en-US" dirty="0"/>
              <a:t> Cloud services allow both permanent and temporary scaling. Thus, a business can off-load high-demand requirements at any time, even on a temporary basis, and pay only for the time of that off-load.</a:t>
            </a:r>
          </a:p>
        </p:txBody>
      </p:sp>
      <p:sp>
        <p:nvSpPr>
          <p:cNvPr id="4" name="Rectangle 3"/>
          <p:cNvSpPr/>
          <p:nvPr/>
        </p:nvSpPr>
        <p:spPr>
          <a:xfrm>
            <a:off x="228600" y="1752600"/>
            <a:ext cx="8458200" cy="992579"/>
          </a:xfrm>
          <a:prstGeom prst="rect">
            <a:avLst/>
          </a:prstGeom>
        </p:spPr>
        <p:txBody>
          <a:bodyPr wrap="square">
            <a:spAutoFit/>
          </a:bodyPr>
          <a:lstStyle/>
          <a:p>
            <a:pPr algn="just"/>
            <a:endParaRPr lang="en-US" sz="1050" dirty="0">
              <a:solidFill>
                <a:srgbClr val="000000"/>
              </a:solidFill>
              <a:latin typeface="Calibri" panose="020F0502020204030204" pitchFamily="34" charset="0"/>
            </a:endParaRPr>
          </a:p>
          <a:p>
            <a:endParaRPr lang="en-US" sz="2400" dirty="0"/>
          </a:p>
          <a:p>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630705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600" dirty="0"/>
              <a:t>Cloud Infrastructure  Management</a:t>
            </a:r>
          </a:p>
        </p:txBody>
      </p:sp>
      <p:sp>
        <p:nvSpPr>
          <p:cNvPr id="3" name="Content Placeholder 2"/>
          <p:cNvSpPr txBox="1">
            <a:spLocks/>
          </p:cNvSpPr>
          <p:nvPr/>
        </p:nvSpPr>
        <p:spPr>
          <a:xfrm>
            <a:off x="452651" y="672152"/>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t>Features available in Virtual Infrastructure Manager(VIM):</a:t>
            </a:r>
          </a:p>
          <a:p>
            <a:pPr algn="just">
              <a:lnSpc>
                <a:spcPct val="150000"/>
              </a:lnSpc>
            </a:pPr>
            <a:r>
              <a:rPr lang="en-US" sz="2200" dirty="0"/>
              <a:t>Virtualization Support</a:t>
            </a:r>
          </a:p>
          <a:p>
            <a:pPr algn="just">
              <a:lnSpc>
                <a:spcPct val="150000"/>
              </a:lnSpc>
            </a:pPr>
            <a:r>
              <a:rPr lang="en-US" sz="2200" dirty="0"/>
              <a:t>Self Service, On Demand Resource Provisioning</a:t>
            </a:r>
          </a:p>
          <a:p>
            <a:pPr algn="just">
              <a:lnSpc>
                <a:spcPct val="150000"/>
              </a:lnSpc>
            </a:pPr>
            <a:r>
              <a:rPr lang="en-US" sz="2200" dirty="0"/>
              <a:t>Multiple backend hypervisors</a:t>
            </a:r>
          </a:p>
          <a:p>
            <a:pPr algn="just">
              <a:lnSpc>
                <a:spcPct val="150000"/>
              </a:lnSpc>
            </a:pPr>
            <a:r>
              <a:rPr lang="en-US" sz="2200" dirty="0"/>
              <a:t>Storage Virtualization</a:t>
            </a:r>
          </a:p>
          <a:p>
            <a:pPr algn="just">
              <a:lnSpc>
                <a:spcPct val="150000"/>
              </a:lnSpc>
            </a:pPr>
            <a:r>
              <a:rPr lang="en-US" sz="2200" dirty="0"/>
              <a:t>Interface to public clouds</a:t>
            </a:r>
          </a:p>
          <a:p>
            <a:pPr algn="just">
              <a:lnSpc>
                <a:spcPct val="150000"/>
              </a:lnSpc>
            </a:pPr>
            <a:r>
              <a:rPr lang="en-US" sz="2200" dirty="0"/>
              <a:t>Virtual Networking</a:t>
            </a:r>
          </a:p>
          <a:p>
            <a:pPr algn="just">
              <a:lnSpc>
                <a:spcPct val="150000"/>
              </a:lnSpc>
            </a:pPr>
            <a:r>
              <a:rPr lang="en-US" sz="2200" dirty="0"/>
              <a:t>Dynamic Resource allocation</a:t>
            </a:r>
          </a:p>
          <a:p>
            <a:pPr algn="just">
              <a:lnSpc>
                <a:spcPct val="150000"/>
              </a:lnSpc>
            </a:pPr>
            <a:r>
              <a:rPr lang="en-US" sz="2200" dirty="0"/>
              <a:t>Virtual Clusters</a:t>
            </a:r>
          </a:p>
          <a:p>
            <a:pPr algn="just">
              <a:lnSpc>
                <a:spcPct val="150000"/>
              </a:lnSpc>
            </a:pPr>
            <a:r>
              <a:rPr lang="en-US" sz="2200" dirty="0"/>
              <a:t>Reservation and negotiation mechanism</a:t>
            </a:r>
          </a:p>
          <a:p>
            <a:pPr algn="just">
              <a:lnSpc>
                <a:spcPct val="150000"/>
              </a:lnSpc>
            </a:pPr>
            <a:r>
              <a:rPr lang="en-US" sz="2200" dirty="0"/>
              <a:t>High availability and Data Recovery</a:t>
            </a:r>
          </a:p>
          <a:p>
            <a:pPr algn="just"/>
            <a:endParaRPr lang="en-US" dirty="0"/>
          </a:p>
          <a:p>
            <a:pPr algn="just"/>
            <a:endParaRPr lang="en-US" dirty="0"/>
          </a:p>
        </p:txBody>
      </p:sp>
    </p:spTree>
    <p:extLst>
      <p:ext uri="{BB962C8B-B14F-4D97-AF65-F5344CB8AC3E}">
        <p14:creationId xmlns:p14="http://schemas.microsoft.com/office/powerpoint/2010/main" val="2218335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內容版面配置區 2"/>
          <p:cNvSpPr>
            <a:spLocks noGrp="1"/>
          </p:cNvSpPr>
          <p:nvPr>
            <p:ph idx="1"/>
          </p:nvPr>
        </p:nvSpPr>
        <p:spPr/>
        <p:txBody>
          <a:bodyPr/>
          <a:lstStyle/>
          <a:p>
            <a:pPr marL="0" indent="0">
              <a:buNone/>
            </a:pPr>
            <a:r>
              <a:rPr lang="en-US" altLang="zh-TW" sz="2400" b="1" dirty="0"/>
              <a:t>Virtualization Support</a:t>
            </a:r>
          </a:p>
          <a:p>
            <a:pPr lvl="1" algn="just"/>
            <a:r>
              <a:rPr lang="en-US" altLang="zh-TW" sz="2800" dirty="0"/>
              <a:t>The multi-tenancy aspect of clouds requires </a:t>
            </a:r>
            <a:r>
              <a:rPr lang="en-US" altLang="zh-TW" sz="2800" u="sng" dirty="0"/>
              <a:t>multiple customers with disparate requirements </a:t>
            </a:r>
            <a:r>
              <a:rPr lang="en-US" altLang="zh-TW" sz="2800" dirty="0"/>
              <a:t>to be served by a single hardware infrastructure </a:t>
            </a:r>
          </a:p>
          <a:p>
            <a:pPr lvl="2" algn="just"/>
            <a:r>
              <a:rPr lang="en-US" altLang="zh-TW" sz="2000" dirty="0"/>
              <a:t>Virtualized resources (CPUs, memory, etc.) Can be sized and resized with certain flexibility</a:t>
            </a:r>
          </a:p>
          <a:p>
            <a:pPr lvl="1" algn="just"/>
            <a:r>
              <a:rPr lang="en-US" altLang="zh-TW" sz="2800" dirty="0"/>
              <a:t>Hardware virtualization</a:t>
            </a:r>
          </a:p>
          <a:p>
            <a:pPr lvl="2" algn="just"/>
            <a:r>
              <a:rPr lang="en-US" altLang="zh-TW" sz="2000" dirty="0"/>
              <a:t>The ideal technology to create a virtual infrastructure that partitions a data center among multiple tenants</a:t>
            </a:r>
          </a:p>
        </p:txBody>
      </p:sp>
      <p:sp>
        <p:nvSpPr>
          <p:cNvPr id="122883" name="標題 1"/>
          <p:cNvSpPr>
            <a:spLocks noGrp="1"/>
          </p:cNvSpPr>
          <p:nvPr>
            <p:ph type="title"/>
          </p:nvPr>
        </p:nvSpPr>
        <p:spPr>
          <a:xfrm>
            <a:off x="1219200" y="301625"/>
            <a:ext cx="7696200" cy="1143000"/>
          </a:xfrm>
        </p:spPr>
        <p:txBody>
          <a:bodyPr/>
          <a:lstStyle/>
          <a:p>
            <a:r>
              <a:rPr lang="en-US" altLang="zh-TW"/>
              <a:t>Features</a:t>
            </a:r>
            <a:endParaRPr lang="zh-TW" altLang="en-US"/>
          </a:p>
        </p:txBody>
      </p:sp>
    </p:spTree>
    <p:extLst>
      <p:ext uri="{BB962C8B-B14F-4D97-AF65-F5344CB8AC3E}">
        <p14:creationId xmlns:p14="http://schemas.microsoft.com/office/powerpoint/2010/main" val="3787884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內容版面配置區 2"/>
          <p:cNvSpPr>
            <a:spLocks noGrp="1"/>
          </p:cNvSpPr>
          <p:nvPr>
            <p:ph idx="1"/>
          </p:nvPr>
        </p:nvSpPr>
        <p:spPr>
          <a:xfrm>
            <a:off x="670034" y="1828800"/>
            <a:ext cx="8229600" cy="4525963"/>
          </a:xfrm>
        </p:spPr>
        <p:txBody>
          <a:bodyPr>
            <a:normAutofit/>
          </a:bodyPr>
          <a:lstStyle/>
          <a:p>
            <a:pPr lvl="1"/>
            <a:r>
              <a:rPr lang="en-US" altLang="zh-TW" sz="2800" dirty="0"/>
              <a:t>Enables users to directly obtain services from clouds</a:t>
            </a:r>
          </a:p>
          <a:p>
            <a:pPr lvl="2"/>
            <a:r>
              <a:rPr lang="en-US" altLang="zh-TW" sz="2000" dirty="0"/>
              <a:t>e.g., spawning the creation of a server</a:t>
            </a:r>
          </a:p>
          <a:p>
            <a:pPr lvl="2"/>
            <a:r>
              <a:rPr lang="en-US" altLang="zh-TW" sz="2000" dirty="0"/>
              <a:t>Tailoring its software, configurations, and security policies</a:t>
            </a:r>
          </a:p>
          <a:p>
            <a:pPr lvl="2"/>
            <a:r>
              <a:rPr lang="en-US" altLang="zh-TW" sz="2000" dirty="0"/>
              <a:t>Without interacting with a human system administrator </a:t>
            </a:r>
          </a:p>
          <a:p>
            <a:pPr lvl="1"/>
            <a:r>
              <a:rPr lang="en-US" altLang="zh-TW" sz="2800" dirty="0"/>
              <a:t>Eliminates the need for more time-consuming, labor-intensive, human-driven procurement processes</a:t>
            </a:r>
          </a:p>
          <a:p>
            <a:pPr lvl="1"/>
            <a:r>
              <a:rPr lang="en-US" altLang="zh-TW" sz="2800" dirty="0"/>
              <a:t>Users can easily interact with the system</a:t>
            </a:r>
          </a:p>
        </p:txBody>
      </p:sp>
      <p:sp>
        <p:nvSpPr>
          <p:cNvPr id="124931" name="標題 1"/>
          <p:cNvSpPr>
            <a:spLocks noGrp="1"/>
          </p:cNvSpPr>
          <p:nvPr>
            <p:ph type="title"/>
          </p:nvPr>
        </p:nvSpPr>
        <p:spPr>
          <a:xfrm>
            <a:off x="1219200" y="301625"/>
            <a:ext cx="7696200" cy="1143000"/>
          </a:xfrm>
        </p:spPr>
        <p:txBody>
          <a:bodyPr/>
          <a:lstStyle/>
          <a:p>
            <a:r>
              <a:rPr lang="en-US" altLang="zh-TW"/>
              <a:t>Features (cont.)</a:t>
            </a:r>
            <a:endParaRPr lang="zh-TW" altLang="zh-TW"/>
          </a:p>
        </p:txBody>
      </p:sp>
      <p:sp>
        <p:nvSpPr>
          <p:cNvPr id="2" name="Rectangle 1"/>
          <p:cNvSpPr/>
          <p:nvPr/>
        </p:nvSpPr>
        <p:spPr>
          <a:xfrm>
            <a:off x="762000" y="1186109"/>
            <a:ext cx="6858000" cy="461665"/>
          </a:xfrm>
          <a:prstGeom prst="rect">
            <a:avLst/>
          </a:prstGeom>
        </p:spPr>
        <p:txBody>
          <a:bodyPr wrap="square">
            <a:spAutoFit/>
          </a:bodyPr>
          <a:lstStyle/>
          <a:p>
            <a:r>
              <a:rPr lang="en-US" altLang="zh-TW" sz="2400" b="1" dirty="0"/>
              <a:t>Self-Service, On-Demand Resource Provisioning</a:t>
            </a:r>
          </a:p>
        </p:txBody>
      </p:sp>
    </p:spTree>
    <p:extLst>
      <p:ext uri="{BB962C8B-B14F-4D97-AF65-F5344CB8AC3E}">
        <p14:creationId xmlns:p14="http://schemas.microsoft.com/office/powerpoint/2010/main" val="67021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685800"/>
            <a:ext cx="7772400" cy="5083175"/>
          </a:xfrm>
        </p:spPr>
        <p:txBody>
          <a:bodyPr>
            <a:normAutofit fontScale="90000"/>
          </a:bodyPr>
          <a:lstStyle/>
          <a:p>
            <a:pPr marL="457200" indent="-457200">
              <a:lnSpc>
                <a:spcPct val="150000"/>
              </a:lnSpc>
              <a:buFont typeface="Arial" panose="020B0604020202020204" pitchFamily="34" charset="0"/>
              <a:buChar char="•"/>
            </a:pPr>
            <a:r>
              <a:rPr lang="en-US" sz="2800" dirty="0">
                <a:solidFill>
                  <a:srgbClr val="FF0000"/>
                </a:solidFill>
              </a:rPr>
              <a:t>What is cloud computing…..</a:t>
            </a:r>
            <a:br>
              <a:rPr lang="en-US" sz="2000" dirty="0"/>
            </a:br>
            <a:br>
              <a:rPr lang="en-US" sz="2000" dirty="0"/>
            </a:br>
            <a:r>
              <a:rPr lang="en-US" sz="2400" dirty="0"/>
              <a:t>Cloud computing is the </a:t>
            </a:r>
            <a:r>
              <a:rPr lang="en-US" sz="2400" u="sng" dirty="0"/>
              <a:t>delivery of computing services</a:t>
            </a:r>
            <a:r>
              <a:rPr lang="en-US" sz="2400" dirty="0"/>
              <a:t>—servers, storage, databases, networking, software and more—over the Internet (“the cloud”). </a:t>
            </a:r>
            <a:br>
              <a:rPr lang="en-US" sz="2400" dirty="0"/>
            </a:br>
            <a:r>
              <a:rPr lang="en-US" sz="2400" dirty="0"/>
              <a:t>Companies offering these computing services are called </a:t>
            </a:r>
            <a:r>
              <a:rPr lang="en-US" sz="2400" u="sng" dirty="0"/>
              <a:t>cloud providers </a:t>
            </a:r>
            <a:r>
              <a:rPr lang="en-US" sz="2400" dirty="0"/>
              <a:t>and typically charge for cloud computing services based on usage, similar to how you are billed for water or electricity at home</a:t>
            </a:r>
            <a:r>
              <a:rPr lang="en-US" sz="2000" dirty="0"/>
              <a:t>.</a:t>
            </a:r>
          </a:p>
        </p:txBody>
      </p:sp>
    </p:spTree>
    <p:extLst>
      <p:ext uri="{BB962C8B-B14F-4D97-AF65-F5344CB8AC3E}">
        <p14:creationId xmlns:p14="http://schemas.microsoft.com/office/powerpoint/2010/main" val="10745761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內容版面配置區 2"/>
          <p:cNvSpPr>
            <a:spLocks noGrp="1"/>
          </p:cNvSpPr>
          <p:nvPr>
            <p:ph idx="1"/>
          </p:nvPr>
        </p:nvSpPr>
        <p:spPr/>
        <p:txBody>
          <a:bodyPr/>
          <a:lstStyle/>
          <a:p>
            <a:pPr marL="914400" lvl="2" indent="0">
              <a:buNone/>
            </a:pPr>
            <a:r>
              <a:rPr lang="en-US" altLang="zh-TW" sz="2800" b="1" dirty="0"/>
              <a:t>Multiple Backend Hypervisors</a:t>
            </a:r>
          </a:p>
          <a:p>
            <a:pPr lvl="2"/>
            <a:r>
              <a:rPr lang="en-US" altLang="zh-TW" sz="2000" dirty="0"/>
              <a:t>Some VI managers provide a uniform management layer regardless of the virtualization technology used </a:t>
            </a:r>
          </a:p>
          <a:p>
            <a:pPr lvl="1"/>
            <a:r>
              <a:rPr lang="en-US" altLang="zh-TW" sz="2800" dirty="0"/>
              <a:t>Usually provide pluggable drivers to interact with multiple hypervisors</a:t>
            </a:r>
          </a:p>
          <a:p>
            <a:pPr marL="0" indent="0">
              <a:buNone/>
            </a:pPr>
            <a:endParaRPr lang="en-US" altLang="zh-TW" sz="3200" dirty="0"/>
          </a:p>
        </p:txBody>
      </p:sp>
      <p:sp>
        <p:nvSpPr>
          <p:cNvPr id="126979" name="標題 1"/>
          <p:cNvSpPr>
            <a:spLocks noGrp="1"/>
          </p:cNvSpPr>
          <p:nvPr>
            <p:ph type="title"/>
          </p:nvPr>
        </p:nvSpPr>
        <p:spPr>
          <a:xfrm>
            <a:off x="1219200" y="301625"/>
            <a:ext cx="76962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3989793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內容版面配置區 2"/>
          <p:cNvSpPr>
            <a:spLocks noGrp="1"/>
          </p:cNvSpPr>
          <p:nvPr>
            <p:ph idx="1"/>
          </p:nvPr>
        </p:nvSpPr>
        <p:spPr/>
        <p:txBody>
          <a:bodyPr>
            <a:normAutofit/>
          </a:bodyPr>
          <a:lstStyle/>
          <a:p>
            <a:pPr lvl="0">
              <a:buClr>
                <a:srgbClr val="4F81BD">
                  <a:lumMod val="75000"/>
                </a:srgbClr>
              </a:buClr>
            </a:pPr>
            <a:r>
              <a:rPr lang="en-US" altLang="zh-TW" sz="3200" dirty="0">
                <a:solidFill>
                  <a:srgbClr val="1F497D">
                    <a:lumMod val="75000"/>
                  </a:srgbClr>
                </a:solidFill>
              </a:rPr>
              <a:t>Storage Virtualization</a:t>
            </a:r>
          </a:p>
          <a:p>
            <a:pPr lvl="1">
              <a:buClr>
                <a:srgbClr val="9BBB59">
                  <a:lumMod val="50000"/>
                </a:srgbClr>
              </a:buClr>
            </a:pPr>
            <a:r>
              <a:rPr lang="en-US" altLang="zh-TW" sz="2400" dirty="0">
                <a:solidFill>
                  <a:srgbClr val="9BBB59">
                    <a:lumMod val="50000"/>
                  </a:srgbClr>
                </a:solidFill>
              </a:rPr>
              <a:t>Abstracting logical storage from physical storage </a:t>
            </a:r>
          </a:p>
          <a:p>
            <a:pPr lvl="2">
              <a:buClr>
                <a:srgbClr val="8064A2">
                  <a:lumMod val="50000"/>
                </a:srgbClr>
              </a:buClr>
            </a:pPr>
            <a:r>
              <a:rPr lang="en-US" altLang="zh-TW" dirty="0">
                <a:solidFill>
                  <a:srgbClr val="8064A2">
                    <a:lumMod val="50000"/>
                  </a:srgbClr>
                </a:solidFill>
              </a:rPr>
              <a:t>Consolidating all available storage devices in a data center to create virtual disks independent from device and location</a:t>
            </a:r>
          </a:p>
          <a:p>
            <a:pPr lvl="1"/>
            <a:r>
              <a:rPr lang="en-US" altLang="zh-TW" sz="2400" dirty="0"/>
              <a:t>Storage devices are commonly organized in a storage area network (SAN) attached to servers</a:t>
            </a:r>
          </a:p>
          <a:p>
            <a:pPr lvl="2"/>
            <a:r>
              <a:rPr lang="en-US" altLang="zh-TW" dirty="0"/>
              <a:t>Via protocols such as </a:t>
            </a:r>
            <a:r>
              <a:rPr lang="en-US" altLang="zh-TW" dirty="0" err="1"/>
              <a:t>Fibre</a:t>
            </a:r>
            <a:r>
              <a:rPr lang="en-US" altLang="zh-TW" dirty="0"/>
              <a:t> Channel, ISCSI, and NFS</a:t>
            </a:r>
          </a:p>
          <a:p>
            <a:pPr lvl="1"/>
            <a:r>
              <a:rPr lang="en-US" altLang="zh-TW" sz="2400" dirty="0"/>
              <a:t>A storage controller provides the layer of abstraction between virtual and physical storage</a:t>
            </a:r>
          </a:p>
        </p:txBody>
      </p:sp>
      <p:sp>
        <p:nvSpPr>
          <p:cNvPr id="129027" name="標題 1"/>
          <p:cNvSpPr>
            <a:spLocks noGrp="1"/>
          </p:cNvSpPr>
          <p:nvPr>
            <p:ph type="title"/>
          </p:nvPr>
        </p:nvSpPr>
        <p:spPr>
          <a:xfrm>
            <a:off x="1219200" y="301625"/>
            <a:ext cx="76962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561741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內容版面配置區 2"/>
          <p:cNvSpPr>
            <a:spLocks noGrp="1"/>
          </p:cNvSpPr>
          <p:nvPr>
            <p:ph idx="1"/>
          </p:nvPr>
        </p:nvSpPr>
        <p:spPr/>
        <p:txBody>
          <a:bodyPr/>
          <a:lstStyle/>
          <a:p>
            <a:pPr lvl="0">
              <a:buClr>
                <a:srgbClr val="4F81BD">
                  <a:lumMod val="75000"/>
                </a:srgbClr>
              </a:buClr>
            </a:pPr>
            <a:r>
              <a:rPr lang="en-US" altLang="zh-TW" sz="2200" dirty="0">
                <a:solidFill>
                  <a:srgbClr val="1F497D">
                    <a:lumMod val="75000"/>
                  </a:srgbClr>
                </a:solidFill>
              </a:rPr>
              <a:t>Interface to Public Clouds</a:t>
            </a:r>
          </a:p>
          <a:p>
            <a:pPr lvl="1"/>
            <a:r>
              <a:rPr lang="en-US" altLang="zh-TW" sz="2400" dirty="0"/>
              <a:t>Extends the capacity by borrowing resources from public clouds </a:t>
            </a:r>
          </a:p>
          <a:p>
            <a:pPr lvl="2"/>
            <a:r>
              <a:rPr lang="en-US" altLang="zh-TW" dirty="0"/>
              <a:t>Make good use of the available resources</a:t>
            </a:r>
          </a:p>
          <a:p>
            <a:pPr lvl="2"/>
            <a:r>
              <a:rPr lang="en-US" altLang="zh-TW" dirty="0"/>
              <a:t>In case of spikes in demand, extra load can be offloaded to rented resources</a:t>
            </a:r>
          </a:p>
          <a:p>
            <a:pPr lvl="1"/>
            <a:r>
              <a:rPr lang="en-US" altLang="zh-TW" sz="2400" dirty="0"/>
              <a:t>A VI manager can be used in a hybrid cloud setup</a:t>
            </a:r>
          </a:p>
          <a:p>
            <a:pPr lvl="2"/>
            <a:r>
              <a:rPr lang="en-US" altLang="zh-TW" dirty="0"/>
              <a:t>Offers a driver to manage the life cycle of virtualized resources obtained from external cloud providers</a:t>
            </a:r>
          </a:p>
          <a:p>
            <a:pPr lvl="2"/>
            <a:r>
              <a:rPr lang="en-US" altLang="zh-TW" dirty="0"/>
              <a:t>Must ideally be transparent</a:t>
            </a:r>
          </a:p>
        </p:txBody>
      </p:sp>
      <p:sp>
        <p:nvSpPr>
          <p:cNvPr id="131075"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1560963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內容版面配置區 2"/>
          <p:cNvSpPr>
            <a:spLocks noGrp="1"/>
          </p:cNvSpPr>
          <p:nvPr>
            <p:ph idx="1"/>
          </p:nvPr>
        </p:nvSpPr>
        <p:spPr/>
        <p:txBody>
          <a:bodyPr/>
          <a:lstStyle/>
          <a:p>
            <a:pPr lvl="0">
              <a:buClr>
                <a:srgbClr val="4F81BD">
                  <a:lumMod val="75000"/>
                </a:srgbClr>
              </a:buClr>
            </a:pPr>
            <a:r>
              <a:rPr lang="en-US" altLang="zh-TW" dirty="0">
                <a:solidFill>
                  <a:srgbClr val="1F497D">
                    <a:lumMod val="75000"/>
                  </a:srgbClr>
                </a:solidFill>
              </a:rPr>
              <a:t>Virtual Networking</a:t>
            </a:r>
          </a:p>
          <a:p>
            <a:pPr lvl="1">
              <a:buClr>
                <a:srgbClr val="9BBB59">
                  <a:lumMod val="50000"/>
                </a:srgbClr>
              </a:buClr>
            </a:pPr>
            <a:r>
              <a:rPr lang="en-US" altLang="zh-TW" dirty="0">
                <a:solidFill>
                  <a:srgbClr val="9BBB59">
                    <a:lumMod val="50000"/>
                  </a:srgbClr>
                </a:solidFill>
              </a:rPr>
              <a:t>Virtual networks allow creating an isolated network on top of a physical infrastructure</a:t>
            </a:r>
            <a:endParaRPr lang="en-US" altLang="zh-TW" sz="2400" dirty="0">
              <a:solidFill>
                <a:srgbClr val="9BBB59">
                  <a:lumMod val="50000"/>
                </a:srgbClr>
              </a:solidFill>
            </a:endParaRPr>
          </a:p>
          <a:p>
            <a:pPr marL="1200150" lvl="3" indent="-342900"/>
            <a:r>
              <a:rPr lang="en-US" altLang="zh-TW" sz="1700" dirty="0"/>
              <a:t>independently from physical topology and locations</a:t>
            </a:r>
          </a:p>
          <a:p>
            <a:pPr lvl="1"/>
            <a:r>
              <a:rPr lang="en-US" altLang="zh-TW" sz="2000" dirty="0"/>
              <a:t>A virtual LAN (VLAN) allows isolating traffic that shares a switched network</a:t>
            </a:r>
          </a:p>
          <a:p>
            <a:pPr lvl="2"/>
            <a:r>
              <a:rPr lang="en-US" altLang="zh-TW" sz="1700" dirty="0"/>
              <a:t>Allowing VMs to be grouped into the same broadcast domain</a:t>
            </a:r>
          </a:p>
          <a:p>
            <a:pPr lvl="2"/>
            <a:r>
              <a:rPr lang="en-US" altLang="zh-TW" sz="1700" dirty="0"/>
              <a:t>Can be configured to block traffic originated from VMs from other networks</a:t>
            </a:r>
          </a:p>
          <a:p>
            <a:pPr lvl="1"/>
            <a:r>
              <a:rPr lang="en-US" altLang="zh-TW" sz="2000" dirty="0"/>
              <a:t>The VPN (virtual private network) concept is a secure and private overlay network on top of a public network</a:t>
            </a:r>
          </a:p>
          <a:p>
            <a:pPr lvl="2"/>
            <a:r>
              <a:rPr lang="en-US" altLang="zh-TW" sz="1700" dirty="0"/>
              <a:t>Most commonly the public Internet</a:t>
            </a:r>
          </a:p>
          <a:p>
            <a:pPr lvl="1"/>
            <a:r>
              <a:rPr lang="en-US" altLang="zh-TW" sz="2000" dirty="0"/>
              <a:t>VI managers support creating and configuring virtual networks to group VMs placed throughout a data center</a:t>
            </a:r>
          </a:p>
          <a:p>
            <a:pPr lvl="1"/>
            <a:endParaRPr lang="en-US" altLang="zh-TW" sz="2000" dirty="0"/>
          </a:p>
        </p:txBody>
      </p:sp>
      <p:sp>
        <p:nvSpPr>
          <p:cNvPr id="133123"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582278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內容版面配置區 2"/>
          <p:cNvSpPr>
            <a:spLocks noGrp="1"/>
          </p:cNvSpPr>
          <p:nvPr>
            <p:ph idx="1"/>
          </p:nvPr>
        </p:nvSpPr>
        <p:spPr/>
        <p:txBody>
          <a:bodyPr/>
          <a:lstStyle/>
          <a:p>
            <a:r>
              <a:rPr lang="en-US" altLang="zh-TW" sz="2400" dirty="0"/>
              <a:t>Dynamic Resource Allocation</a:t>
            </a:r>
          </a:p>
          <a:p>
            <a:pPr lvl="1"/>
            <a:r>
              <a:rPr lang="en-US" altLang="zh-TW" sz="2000" dirty="0"/>
              <a:t>Increased awareness of energy consumption in data centers has encouraged dynamic consolidating VMs in a fewer number of servers</a:t>
            </a:r>
          </a:p>
          <a:p>
            <a:pPr lvl="1"/>
            <a:r>
              <a:rPr lang="en-US" altLang="zh-TW" sz="2000" dirty="0"/>
              <a:t>Applications have variable and dynamic needs</a:t>
            </a:r>
          </a:p>
          <a:p>
            <a:pPr lvl="1"/>
            <a:r>
              <a:rPr lang="en-US" altLang="zh-TW" dirty="0"/>
              <a:t>Also reallocates available resources among VMs according to application needs</a:t>
            </a:r>
          </a:p>
          <a:p>
            <a:pPr lvl="1"/>
            <a:r>
              <a:rPr lang="en-US" altLang="zh-TW" dirty="0"/>
              <a:t>Energy consumption reduction and better management of SLAs can be achieved</a:t>
            </a:r>
          </a:p>
          <a:p>
            <a:pPr lvl="2"/>
            <a:r>
              <a:rPr lang="en-US" altLang="zh-TW" sz="1700" dirty="0"/>
              <a:t>By dynamically remapping VMs to physical machines at regular intervals</a:t>
            </a:r>
          </a:p>
          <a:p>
            <a:pPr lvl="2"/>
            <a:r>
              <a:rPr lang="en-US" altLang="zh-TW" sz="1700" dirty="0"/>
              <a:t>Machines that are not assigned any VM can be turned off or put on a low power state</a:t>
            </a:r>
          </a:p>
          <a:p>
            <a:endParaRPr lang="en-US" altLang="zh-TW" sz="2400" dirty="0"/>
          </a:p>
        </p:txBody>
      </p:sp>
      <p:sp>
        <p:nvSpPr>
          <p:cNvPr id="135171"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3072668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內容版面配置區 2"/>
          <p:cNvSpPr>
            <a:spLocks noGrp="1"/>
          </p:cNvSpPr>
          <p:nvPr>
            <p:ph idx="1"/>
          </p:nvPr>
        </p:nvSpPr>
        <p:spPr/>
        <p:txBody>
          <a:bodyPr/>
          <a:lstStyle/>
          <a:p>
            <a:pPr lvl="0">
              <a:buClr>
                <a:srgbClr val="4F81BD">
                  <a:lumMod val="75000"/>
                </a:srgbClr>
              </a:buClr>
            </a:pPr>
            <a:r>
              <a:rPr lang="en-US" altLang="zh-TW" dirty="0">
                <a:solidFill>
                  <a:srgbClr val="1F497D">
                    <a:lumMod val="75000"/>
                  </a:srgbClr>
                </a:solidFill>
              </a:rPr>
              <a:t>Virtual Clusters</a:t>
            </a:r>
          </a:p>
          <a:p>
            <a:pPr lvl="1"/>
            <a:r>
              <a:rPr lang="en-US" altLang="zh-TW" sz="2000" dirty="0"/>
              <a:t>Several VI managers can holistically manage groups of VMs</a:t>
            </a:r>
          </a:p>
          <a:p>
            <a:pPr lvl="1"/>
            <a:r>
              <a:rPr lang="en-US" altLang="zh-TW" sz="2000" dirty="0"/>
              <a:t>Useful for provisioning computing virtual clusters on demand</a:t>
            </a:r>
          </a:p>
          <a:p>
            <a:pPr lvl="1"/>
            <a:r>
              <a:rPr lang="en-US" altLang="zh-TW" sz="2000" dirty="0"/>
              <a:t>Interconnecting VMs for multi-tier Internet applications</a:t>
            </a:r>
          </a:p>
        </p:txBody>
      </p:sp>
      <p:sp>
        <p:nvSpPr>
          <p:cNvPr id="139267"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1167830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內容版面配置區 2"/>
          <p:cNvSpPr>
            <a:spLocks noGrp="1"/>
          </p:cNvSpPr>
          <p:nvPr>
            <p:ph idx="1"/>
          </p:nvPr>
        </p:nvSpPr>
        <p:spPr>
          <a:xfrm>
            <a:off x="228600" y="914400"/>
            <a:ext cx="8763000" cy="5562600"/>
          </a:xfrm>
        </p:spPr>
        <p:txBody>
          <a:bodyPr>
            <a:normAutofit/>
          </a:bodyPr>
          <a:lstStyle/>
          <a:p>
            <a:pPr lvl="0">
              <a:buClr>
                <a:srgbClr val="4F81BD">
                  <a:lumMod val="75000"/>
                </a:srgbClr>
              </a:buClr>
            </a:pPr>
            <a:r>
              <a:rPr lang="en-US" altLang="zh-TW" dirty="0">
                <a:solidFill>
                  <a:srgbClr val="1F497D">
                    <a:lumMod val="75000"/>
                  </a:srgbClr>
                </a:solidFill>
              </a:rPr>
              <a:t>Reservation and Negotiation Mechanism</a:t>
            </a:r>
          </a:p>
          <a:p>
            <a:pPr lvl="1">
              <a:buClr>
                <a:srgbClr val="9BBB59">
                  <a:lumMod val="50000"/>
                </a:srgbClr>
              </a:buClr>
            </a:pPr>
            <a:r>
              <a:rPr lang="en-US" altLang="zh-TW" sz="2800" dirty="0">
                <a:solidFill>
                  <a:srgbClr val="9BBB59">
                    <a:lumMod val="50000"/>
                  </a:srgbClr>
                </a:solidFill>
              </a:rPr>
              <a:t>Requests are termed advance reservations (AR)</a:t>
            </a:r>
          </a:p>
          <a:p>
            <a:pPr lvl="2">
              <a:buClr>
                <a:srgbClr val="8064A2">
                  <a:lumMod val="50000"/>
                </a:srgbClr>
              </a:buClr>
            </a:pPr>
            <a:r>
              <a:rPr lang="en-US" altLang="zh-TW" sz="2000" dirty="0">
                <a:solidFill>
                  <a:srgbClr val="8064A2">
                    <a:lumMod val="50000"/>
                  </a:srgbClr>
                </a:solidFill>
              </a:rPr>
              <a:t>Users request computational resources to be available at a specific time</a:t>
            </a:r>
          </a:p>
          <a:p>
            <a:pPr lvl="1">
              <a:buClr>
                <a:srgbClr val="9BBB59">
                  <a:lumMod val="50000"/>
                </a:srgbClr>
              </a:buClr>
            </a:pPr>
            <a:r>
              <a:rPr lang="en-US" altLang="zh-TW" sz="2800" dirty="0">
                <a:solidFill>
                  <a:srgbClr val="9BBB59">
                    <a:lumMod val="50000"/>
                  </a:srgbClr>
                </a:solidFill>
              </a:rPr>
              <a:t>In contrast to best-effort requests</a:t>
            </a:r>
          </a:p>
          <a:p>
            <a:pPr lvl="2">
              <a:buClr>
                <a:srgbClr val="8064A2">
                  <a:lumMod val="50000"/>
                </a:srgbClr>
              </a:buClr>
            </a:pPr>
            <a:r>
              <a:rPr lang="en-US" altLang="zh-TW" sz="2000" dirty="0">
                <a:solidFill>
                  <a:srgbClr val="8064A2">
                    <a:lumMod val="50000"/>
                  </a:srgbClr>
                </a:solidFill>
              </a:rPr>
              <a:t>Users request resources whenever available</a:t>
            </a:r>
          </a:p>
          <a:p>
            <a:pPr lvl="2"/>
            <a:r>
              <a:rPr lang="en-US" altLang="zh-TW" sz="2000" dirty="0"/>
              <a:t>The provider can offer a distinct slot that is still satisfactory to the user</a:t>
            </a:r>
          </a:p>
          <a:p>
            <a:pPr lvl="1"/>
            <a:r>
              <a:rPr lang="en-US" altLang="zh-TW" sz="2800" dirty="0" err="1"/>
              <a:t>OpenPEX</a:t>
            </a:r>
            <a:r>
              <a:rPr lang="en-US" altLang="zh-TW" sz="2800" dirty="0"/>
              <a:t>( Open Provisioning and execution system) incorporates a bilateral negotiation protocol</a:t>
            </a:r>
          </a:p>
          <a:p>
            <a:pPr lvl="2"/>
            <a:endParaRPr lang="en-US" altLang="zh-TW" sz="2000" dirty="0"/>
          </a:p>
          <a:p>
            <a:pPr lvl="2"/>
            <a:r>
              <a:rPr lang="en-US" altLang="zh-TW" sz="2000" dirty="0"/>
              <a:t> </a:t>
            </a:r>
            <a:r>
              <a:rPr lang="en-US" altLang="zh-TW" sz="2000" dirty="0" err="1"/>
              <a:t>OpenPEX</a:t>
            </a:r>
            <a:r>
              <a:rPr lang="en-US" altLang="zh-TW" sz="2000" dirty="0"/>
              <a:t>, a system that allows users to provision resources ahead of time through advance reservations</a:t>
            </a:r>
          </a:p>
          <a:p>
            <a:pPr lvl="2"/>
            <a:r>
              <a:rPr lang="en-US" altLang="zh-TW" sz="2000" dirty="0"/>
              <a:t>Allows users and providers to come to an alternative agreement by exchanging offers and counter offers</a:t>
            </a:r>
          </a:p>
        </p:txBody>
      </p:sp>
      <p:sp>
        <p:nvSpPr>
          <p:cNvPr id="143363"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3656282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內容版面配置區 2"/>
          <p:cNvSpPr>
            <a:spLocks noGrp="1"/>
          </p:cNvSpPr>
          <p:nvPr>
            <p:ph idx="1"/>
          </p:nvPr>
        </p:nvSpPr>
        <p:spPr>
          <a:xfrm>
            <a:off x="457200" y="1066800"/>
            <a:ext cx="8229600" cy="5059363"/>
          </a:xfrm>
        </p:spPr>
        <p:txBody>
          <a:bodyPr>
            <a:normAutofit/>
          </a:bodyPr>
          <a:lstStyle/>
          <a:p>
            <a:pPr marL="0" lvl="0" indent="0">
              <a:buClr>
                <a:srgbClr val="4F81BD">
                  <a:lumMod val="75000"/>
                </a:srgbClr>
              </a:buClr>
              <a:buNone/>
            </a:pPr>
            <a:r>
              <a:rPr lang="en-US" altLang="zh-TW" sz="2200" b="1" dirty="0">
                <a:solidFill>
                  <a:srgbClr val="1F497D">
                    <a:lumMod val="75000"/>
                  </a:srgbClr>
                </a:solidFill>
              </a:rPr>
              <a:t>High Availability (HA) and Data Recovery</a:t>
            </a:r>
          </a:p>
          <a:p>
            <a:pPr marL="0" lvl="0" indent="0">
              <a:buClr>
                <a:srgbClr val="4F81BD">
                  <a:lumMod val="75000"/>
                </a:srgbClr>
              </a:buClr>
              <a:buNone/>
            </a:pPr>
            <a:endParaRPr lang="en-US" altLang="zh-TW" sz="2200" b="1" dirty="0">
              <a:solidFill>
                <a:srgbClr val="1F497D">
                  <a:lumMod val="75000"/>
                </a:srgbClr>
              </a:solidFill>
            </a:endParaRPr>
          </a:p>
          <a:p>
            <a:pPr lvl="1">
              <a:buClr>
                <a:srgbClr val="9BBB59">
                  <a:lumMod val="50000"/>
                </a:srgbClr>
              </a:buClr>
            </a:pPr>
            <a:r>
              <a:rPr lang="en-US" altLang="zh-TW" sz="2400" dirty="0">
                <a:solidFill>
                  <a:srgbClr val="9BBB59">
                    <a:lumMod val="50000"/>
                  </a:srgbClr>
                </a:solidFill>
              </a:rPr>
              <a:t>High availability feature minimizing application downtime and preventing business disruption</a:t>
            </a:r>
          </a:p>
          <a:p>
            <a:pPr lvl="1">
              <a:buClr>
                <a:srgbClr val="9BBB59">
                  <a:lumMod val="50000"/>
                </a:srgbClr>
              </a:buClr>
            </a:pPr>
            <a:r>
              <a:rPr lang="en-US" altLang="zh-TW" sz="2400" dirty="0">
                <a:solidFill>
                  <a:srgbClr val="9BBB59">
                    <a:lumMod val="50000"/>
                  </a:srgbClr>
                </a:solidFill>
              </a:rPr>
              <a:t>Providing a failover mechanism</a:t>
            </a:r>
          </a:p>
          <a:p>
            <a:pPr lvl="2">
              <a:buClr>
                <a:srgbClr val="8064A2">
                  <a:lumMod val="50000"/>
                </a:srgbClr>
              </a:buClr>
            </a:pPr>
            <a:r>
              <a:rPr lang="en-US" altLang="zh-TW" sz="2000" dirty="0">
                <a:solidFill>
                  <a:srgbClr val="8064A2">
                    <a:lumMod val="50000"/>
                  </a:srgbClr>
                </a:solidFill>
              </a:rPr>
              <a:t>Detects failure of both physical and virtual servers and restarts VMs on healthy physical servers </a:t>
            </a:r>
          </a:p>
          <a:p>
            <a:pPr lvl="2">
              <a:buClr>
                <a:srgbClr val="8064A2">
                  <a:lumMod val="50000"/>
                </a:srgbClr>
              </a:buClr>
            </a:pPr>
            <a:r>
              <a:rPr lang="en-US" altLang="zh-TW" sz="2000" dirty="0">
                <a:solidFill>
                  <a:srgbClr val="8064A2">
                    <a:lumMod val="50000"/>
                  </a:srgbClr>
                </a:solidFill>
              </a:rPr>
              <a:t>Protects failures from host</a:t>
            </a:r>
            <a:endParaRPr lang="en-US" altLang="zh-TW" sz="2800" dirty="0">
              <a:solidFill>
                <a:srgbClr val="8064A2">
                  <a:lumMod val="50000"/>
                </a:srgbClr>
              </a:solidFill>
            </a:endParaRPr>
          </a:p>
          <a:p>
            <a:pPr lvl="1"/>
            <a:r>
              <a:rPr lang="en-US" altLang="zh-TW" sz="2400" dirty="0"/>
              <a:t>Frequent backup of a large number of VMs should be done with minimal interference in the systems performance</a:t>
            </a:r>
          </a:p>
          <a:p>
            <a:pPr lvl="2"/>
            <a:r>
              <a:rPr lang="en-US" altLang="zh-TW" sz="2000" dirty="0"/>
              <a:t>Each one is attached with multiple virtual disks</a:t>
            </a:r>
          </a:p>
          <a:p>
            <a:pPr lvl="1"/>
            <a:endParaRPr lang="en-US" altLang="zh-TW" sz="2000" dirty="0"/>
          </a:p>
          <a:p>
            <a:pPr lvl="1"/>
            <a:endParaRPr lang="en-US" altLang="zh-TW" sz="2000" dirty="0"/>
          </a:p>
        </p:txBody>
      </p:sp>
      <p:sp>
        <p:nvSpPr>
          <p:cNvPr id="145411" name="標題 1"/>
          <p:cNvSpPr>
            <a:spLocks noGrp="1"/>
          </p:cNvSpPr>
          <p:nvPr>
            <p:ph type="title"/>
          </p:nvPr>
        </p:nvSpPr>
        <p:spPr>
          <a:xfrm>
            <a:off x="1219200" y="301625"/>
            <a:ext cx="7772400" cy="1143000"/>
          </a:xfrm>
        </p:spPr>
        <p:txBody>
          <a:bodyPr/>
          <a:lstStyle/>
          <a:p>
            <a:r>
              <a:rPr lang="en-US" altLang="zh-TW"/>
              <a:t>Features (cont.)</a:t>
            </a:r>
            <a:endParaRPr lang="zh-TW" altLang="zh-TW"/>
          </a:p>
        </p:txBody>
      </p:sp>
    </p:spTree>
    <p:extLst>
      <p:ext uri="{BB962C8B-B14F-4D97-AF65-F5344CB8AC3E}">
        <p14:creationId xmlns:p14="http://schemas.microsoft.com/office/powerpoint/2010/main" val="23203940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33400" y="0"/>
            <a:ext cx="8229600" cy="5638800"/>
          </a:xfrm>
          <a:prstGeom prst="rect">
            <a:avLst/>
          </a:prstGeom>
        </p:spPr>
        <p:txBody>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b="1" u="sng" dirty="0" err="1"/>
              <a:t>IaaS</a:t>
            </a:r>
            <a:r>
              <a:rPr lang="en-US" sz="3600" b="1" u="sng" dirty="0"/>
              <a:t> Features:</a:t>
            </a:r>
          </a:p>
          <a:p>
            <a:pPr algn="just">
              <a:lnSpc>
                <a:spcPct val="150000"/>
              </a:lnSpc>
            </a:pPr>
            <a:r>
              <a:rPr lang="en-US" sz="2200" dirty="0"/>
              <a:t>Geographic presence (build data centers)</a:t>
            </a:r>
          </a:p>
          <a:p>
            <a:pPr algn="just">
              <a:lnSpc>
                <a:spcPct val="150000"/>
              </a:lnSpc>
            </a:pPr>
            <a:r>
              <a:rPr lang="en-US" sz="2200" dirty="0"/>
              <a:t>User Interface and access to users</a:t>
            </a:r>
          </a:p>
          <a:p>
            <a:pPr algn="just">
              <a:lnSpc>
                <a:spcPct val="150000"/>
              </a:lnSpc>
            </a:pPr>
            <a:r>
              <a:rPr lang="en-US" sz="2200" dirty="0"/>
              <a:t>Advance reservation of capacity</a:t>
            </a:r>
          </a:p>
          <a:p>
            <a:pPr algn="just">
              <a:lnSpc>
                <a:spcPct val="150000"/>
              </a:lnSpc>
            </a:pPr>
            <a:r>
              <a:rPr lang="en-US" sz="2200" dirty="0"/>
              <a:t>Automatic Scaling and Load Balancing</a:t>
            </a:r>
          </a:p>
          <a:p>
            <a:pPr algn="just">
              <a:lnSpc>
                <a:spcPct val="150000"/>
              </a:lnSpc>
            </a:pPr>
            <a:r>
              <a:rPr lang="en-US" sz="2200" dirty="0"/>
              <a:t>Service level Agreement</a:t>
            </a:r>
          </a:p>
          <a:p>
            <a:pPr marL="0" indent="0" algn="just">
              <a:lnSpc>
                <a:spcPct val="150000"/>
              </a:lnSpc>
              <a:buNone/>
            </a:pPr>
            <a:endParaRPr lang="en-US" sz="2200" b="1" u="sng" dirty="0"/>
          </a:p>
          <a:p>
            <a:pPr marL="0" indent="0" algn="just">
              <a:buNone/>
            </a:pPr>
            <a:endParaRPr lang="en-US" dirty="0"/>
          </a:p>
          <a:p>
            <a:pPr algn="just"/>
            <a:endParaRPr lang="en-US" dirty="0"/>
          </a:p>
        </p:txBody>
      </p:sp>
    </p:spTree>
    <p:extLst>
      <p:ext uri="{BB962C8B-B14F-4D97-AF65-F5344CB8AC3E}">
        <p14:creationId xmlns:p14="http://schemas.microsoft.com/office/powerpoint/2010/main" val="18565713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內容版面配置區 2"/>
          <p:cNvSpPr>
            <a:spLocks noGrp="1"/>
          </p:cNvSpPr>
          <p:nvPr>
            <p:ph idx="1"/>
          </p:nvPr>
        </p:nvSpPr>
        <p:spPr/>
        <p:txBody>
          <a:bodyPr/>
          <a:lstStyle/>
          <a:p>
            <a:r>
              <a:rPr lang="en-US" altLang="zh-TW" sz="2400" dirty="0"/>
              <a:t>Geographic Presence</a:t>
            </a:r>
          </a:p>
          <a:p>
            <a:pPr lvl="1"/>
            <a:r>
              <a:rPr lang="en-US" altLang="zh-TW" sz="2400" dirty="0"/>
              <a:t>A provider of worldwide services would typically build several data centers distributed around the world</a:t>
            </a:r>
          </a:p>
          <a:p>
            <a:pPr lvl="2"/>
            <a:r>
              <a:rPr lang="en-US" altLang="zh-TW" dirty="0"/>
              <a:t>To improve availability and responsiveness </a:t>
            </a:r>
          </a:p>
          <a:p>
            <a:pPr marL="457200" lvl="1" indent="0">
              <a:buNone/>
            </a:pPr>
            <a:endParaRPr lang="en-US" altLang="zh-TW" sz="2000" dirty="0"/>
          </a:p>
          <a:p>
            <a:pPr lvl="1"/>
            <a:endParaRPr lang="en-US" altLang="zh-TW" sz="2000" dirty="0"/>
          </a:p>
        </p:txBody>
      </p:sp>
      <p:sp>
        <p:nvSpPr>
          <p:cNvPr id="153603" name="標題 1"/>
          <p:cNvSpPr>
            <a:spLocks noGrp="1"/>
          </p:cNvSpPr>
          <p:nvPr>
            <p:ph type="title"/>
          </p:nvPr>
        </p:nvSpPr>
        <p:spPr>
          <a:xfrm>
            <a:off x="1219200" y="301625"/>
            <a:ext cx="7772400" cy="1143000"/>
          </a:xfrm>
        </p:spPr>
        <p:txBody>
          <a:bodyPr/>
          <a:lstStyle/>
          <a:p>
            <a:r>
              <a:rPr lang="en-US" altLang="zh-TW"/>
              <a:t>Features (cont.)</a:t>
            </a:r>
            <a:endParaRPr lang="zh-TW" altLang="en-US"/>
          </a:p>
        </p:txBody>
      </p:sp>
    </p:spTree>
    <p:extLst>
      <p:ext uri="{BB962C8B-B14F-4D97-AF65-F5344CB8AC3E}">
        <p14:creationId xmlns:p14="http://schemas.microsoft.com/office/powerpoint/2010/main" val="2474089260"/>
      </p:ext>
    </p:extLst>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44805</TotalTime>
  <Words>10184</Words>
  <Application>Microsoft Office PowerPoint</Application>
  <PresentationFormat>On-screen Show (4:3)</PresentationFormat>
  <Paragraphs>1028</Paragraphs>
  <Slides>134</Slides>
  <Notes>80</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134</vt:i4>
      </vt:variant>
    </vt:vector>
  </HeadingPairs>
  <TitlesOfParts>
    <vt:vector size="146" baseType="lpstr">
      <vt:lpstr>Arial</vt:lpstr>
      <vt:lpstr>Arial</vt:lpstr>
      <vt:lpstr>Calibri</vt:lpstr>
      <vt:lpstr>Cambria</vt:lpstr>
      <vt:lpstr>Georgia</vt:lpstr>
      <vt:lpstr>Helvetica Neue</vt:lpstr>
      <vt:lpstr>Open-sans</vt:lpstr>
      <vt:lpstr>Symbol</vt:lpstr>
      <vt:lpstr>Times New Roman</vt:lpstr>
      <vt:lpstr>Wingdings</vt:lpstr>
      <vt:lpstr>Sky</vt:lpstr>
      <vt:lpstr>Course Themes</vt:lpstr>
      <vt:lpstr>        Cloud Infrastructure Management CSE 5240</vt:lpstr>
      <vt:lpstr>PowerPoint Presentation</vt:lpstr>
      <vt:lpstr>Module 1: INTRODUCTION TO CLOUD COMPUTING</vt:lpstr>
      <vt:lpstr>PowerPoint Presentation</vt:lpstr>
      <vt:lpstr>INTRODUCTION TO CLOUD COMPUTING</vt:lpstr>
      <vt:lpstr>INTRODUCTION TO CLOUD COMPUTING</vt:lpstr>
      <vt:lpstr>INTRODUCTION TO CLOUD COMPUTING</vt:lpstr>
      <vt:lpstr>What is Cloud Computing ?</vt:lpstr>
      <vt:lpstr>What is cloud computing…..  Cloud computing is the delivery of computing services—servers, storage, databases, networking, software and more—over the Internet (“the cloud”).  Companies offering these computing services are called cloud providers and typically charge for cloud computing services based on usage, similar to how you are billed for water or electricity at home.</vt:lpstr>
      <vt:lpstr>Cloud Computing In A Nutshell</vt:lpstr>
      <vt:lpstr>PowerPoint Presentation</vt:lpstr>
      <vt:lpstr>Cloud Computing In A Nutshell (cont.)</vt:lpstr>
      <vt:lpstr>Cloud Computing In A Nutshell (cont.)</vt:lpstr>
      <vt:lpstr>PowerPoint Presentation</vt:lpstr>
      <vt:lpstr>Cloud Definitions</vt:lpstr>
      <vt:lpstr>Cloud Definitions</vt:lpstr>
      <vt:lpstr>Cloud Definitions</vt:lpstr>
      <vt:lpstr>Cloud Definitions</vt:lpstr>
      <vt:lpstr>Roots of Cloud Computing</vt:lpstr>
      <vt:lpstr>Roots Of Cloud Computing (cont.)</vt:lpstr>
      <vt:lpstr>Mainframe Computers</vt:lpstr>
      <vt:lpstr>Mainframes to Clouds</vt:lpstr>
      <vt:lpstr>PowerPoint Presentation</vt:lpstr>
      <vt:lpstr>SOA, Web Services, Web 2.0, and Mashups</vt:lpstr>
      <vt:lpstr>SOA, Web Services, Web 2.0, and Mashups</vt:lpstr>
      <vt:lpstr>SOA, Web Services, Web 2.0, and Mashups</vt:lpstr>
      <vt:lpstr>SOA, Web Services, Web 2.0, and Mashups :</vt:lpstr>
      <vt:lpstr>PowerPoint Presentation</vt:lpstr>
      <vt:lpstr>Grid Computing</vt:lpstr>
      <vt:lpstr>PowerPoint Presentation</vt:lpstr>
      <vt:lpstr>Utility Computing </vt:lpstr>
      <vt:lpstr>Hardware Virtualization </vt:lpstr>
      <vt:lpstr>PowerPoint Presentation</vt:lpstr>
      <vt:lpstr>PowerPoint Presentation</vt:lpstr>
      <vt:lpstr>Autonomic Computing</vt:lpstr>
      <vt:lpstr>PowerPoint Presentation</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Continued…..</vt:lpstr>
      <vt:lpstr>Service Models</vt:lpstr>
      <vt:lpstr>Infrastructure  as a Service</vt:lpstr>
      <vt:lpstr>PowerPoint Presentation</vt:lpstr>
      <vt:lpstr>Service Models</vt:lpstr>
      <vt:lpstr>Platform as a Service</vt:lpstr>
      <vt:lpstr>PowerPoint Presentation</vt:lpstr>
      <vt:lpstr>Service Models</vt:lpstr>
      <vt:lpstr>Software as a Service</vt:lpstr>
      <vt:lpstr>PowerPoint Presentation</vt:lpstr>
      <vt:lpstr>Deployment models</vt:lpstr>
      <vt:lpstr>Deployment Model</vt:lpstr>
      <vt:lpstr>Public Cloud</vt:lpstr>
      <vt:lpstr>PowerPoint Presentation</vt:lpstr>
      <vt:lpstr>Private Cloud</vt:lpstr>
      <vt:lpstr>Community Cloud</vt:lpstr>
      <vt:lpstr>Hybrid Cloud</vt:lpstr>
      <vt:lpstr>What is Cloud Computing?</vt:lpstr>
      <vt:lpstr>PowerPoint Presentation</vt:lpstr>
      <vt:lpstr>Cloud Summary</vt:lpstr>
      <vt:lpstr>From Pizza Perspective  </vt:lpstr>
      <vt:lpstr>From Cloud Computing Perspective  </vt:lpstr>
      <vt:lpstr>From Usage Perspective</vt:lpstr>
      <vt:lpstr>Availability in the Market  </vt:lpstr>
      <vt:lpstr>Cloud Service Models    </vt:lpstr>
      <vt:lpstr>Features of Cloud</vt:lpstr>
      <vt:lpstr>Self-Service</vt:lpstr>
      <vt:lpstr>Per-Usage Metering and Billing</vt:lpstr>
      <vt:lpstr>Elasticity</vt:lpstr>
      <vt:lpstr>Customization</vt:lpstr>
      <vt:lpstr>Role of Virtualization in Cloud-based Services     </vt:lpstr>
      <vt:lpstr>Role of Virtualization in Cloud-based Services     </vt:lpstr>
      <vt:lpstr>Server virtualization</vt:lpstr>
      <vt:lpstr>Server virtualization</vt:lpstr>
      <vt:lpstr>Storage virtualization</vt:lpstr>
      <vt:lpstr>Network virtualization</vt:lpstr>
      <vt:lpstr>Understanding the Advantages of Virtualization</vt:lpstr>
      <vt:lpstr>Understanding the Advantages of Virtualization</vt:lpstr>
      <vt:lpstr> Virtualization in Private Cloud perspective</vt:lpstr>
      <vt:lpstr> Virtualization in Private Cloud perspective</vt:lpstr>
      <vt:lpstr> Virtualization in Public Cloud perspective</vt:lpstr>
      <vt:lpstr> Virtualization in Public Cloud perspective</vt:lpstr>
      <vt:lpstr>Cloud Infrastructure  Management</vt:lpstr>
      <vt:lpstr>Features</vt:lpstr>
      <vt:lpstr>Features (cont.)</vt:lpstr>
      <vt:lpstr>Features (cont.)</vt:lpstr>
      <vt:lpstr>Features (cont.)</vt:lpstr>
      <vt:lpstr>Features (cont.)</vt:lpstr>
      <vt:lpstr>Features (cont.)</vt:lpstr>
      <vt:lpstr>Features (cont.)</vt:lpstr>
      <vt:lpstr>Features (cont.)</vt:lpstr>
      <vt:lpstr>Features (cont.)</vt:lpstr>
      <vt:lpstr>Features (cont.)</vt:lpstr>
      <vt:lpstr>PowerPoint Presentation</vt:lpstr>
      <vt:lpstr>Features (cont.)</vt:lpstr>
      <vt:lpstr>Features (cont.)</vt:lpstr>
      <vt:lpstr>Features (cont.)</vt:lpstr>
      <vt:lpstr>Features (cont.)</vt:lpstr>
      <vt:lpstr>Features (cont.)</vt:lpstr>
      <vt:lpstr>PowerPoint Presentation</vt:lpstr>
      <vt:lpstr>Features</vt:lpstr>
      <vt:lpstr>Features (cont.)</vt:lpstr>
      <vt:lpstr>PowerPoint Presentation</vt:lpstr>
      <vt:lpstr>Challenges And Risks</vt:lpstr>
      <vt:lpstr>Security, Privacy, and Trust</vt:lpstr>
      <vt:lpstr>Security, Privacy, and Trust (cont.)</vt:lpstr>
      <vt:lpstr>Data Lock-In and Standardization</vt:lpstr>
      <vt:lpstr>Data Lock-In and Standardization (cont.)</vt:lpstr>
      <vt:lpstr>Availability, Fault-Tolerance, and Disaster Recovery</vt:lpstr>
      <vt:lpstr>Availability, Fault-Tolerance, and Disaster Recovery (cont.)</vt:lpstr>
      <vt:lpstr>Resource Management and Energy-Efﬁciency</vt:lpstr>
      <vt:lpstr>Resource Management and Energy-Efﬁciency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Rohithsaidatta Pasupuleti</cp:lastModifiedBy>
  <cp:revision>1950</cp:revision>
  <dcterms:created xsi:type="dcterms:W3CDTF">2006-08-16T00:00:00Z</dcterms:created>
  <dcterms:modified xsi:type="dcterms:W3CDTF">2024-03-18T02:58:11Z</dcterms:modified>
</cp:coreProperties>
</file>